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2"/>
  </p:notesMasterIdLst>
  <p:sldIdLst>
    <p:sldId id="256" r:id="rId4"/>
    <p:sldId id="261" r:id="rId5"/>
    <p:sldId id="275" r:id="rId6"/>
    <p:sldId id="316" r:id="rId7"/>
    <p:sldId id="264" r:id="rId8"/>
    <p:sldId id="265" r:id="rId9"/>
    <p:sldId id="283" r:id="rId10"/>
    <p:sldId id="303" r:id="rId11"/>
    <p:sldId id="306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13" r:id="rId20"/>
    <p:sldId id="277" r:id="rId21"/>
    <p:sldId id="302" r:id="rId22"/>
    <p:sldId id="271" r:id="rId23"/>
    <p:sldId id="318" r:id="rId24"/>
    <p:sldId id="284" r:id="rId25"/>
    <p:sldId id="321" r:id="rId26"/>
    <p:sldId id="322" r:id="rId27"/>
    <p:sldId id="323" r:id="rId28"/>
    <p:sldId id="325" r:id="rId29"/>
    <p:sldId id="324" r:id="rId30"/>
    <p:sldId id="326" r:id="rId31"/>
    <p:sldId id="327" r:id="rId32"/>
    <p:sldId id="330" r:id="rId33"/>
    <p:sldId id="328" r:id="rId34"/>
    <p:sldId id="285" r:id="rId35"/>
    <p:sldId id="331" r:id="rId36"/>
    <p:sldId id="332" r:id="rId37"/>
    <p:sldId id="333" r:id="rId38"/>
    <p:sldId id="334" r:id="rId39"/>
    <p:sldId id="335" r:id="rId40"/>
    <p:sldId id="337" r:id="rId41"/>
    <p:sldId id="338" r:id="rId42"/>
    <p:sldId id="339" r:id="rId43"/>
    <p:sldId id="340" r:id="rId44"/>
    <p:sldId id="341" r:id="rId45"/>
    <p:sldId id="343" r:id="rId46"/>
    <p:sldId id="344" r:id="rId47"/>
    <p:sldId id="272" r:id="rId48"/>
    <p:sldId id="346" r:id="rId49"/>
    <p:sldId id="347" r:id="rId50"/>
    <p:sldId id="262" r:id="rId5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01" autoAdjust="0"/>
  </p:normalViewPr>
  <p:slideViewPr>
    <p:cSldViewPr>
      <p:cViewPr varScale="1">
        <p:scale>
          <a:sx n="143" d="100"/>
          <a:sy n="143" d="100"/>
        </p:scale>
        <p:origin x="684" y="114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2021-06-06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47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14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6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5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37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16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cheon.go.kr/fileviewer/v/pXbTeCPfrcN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data.seoul.go.kr/dataList/OA-20887/S/1/datasetView.do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48663/fileData.d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ata.go.kr/data/15048664/fileData.d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data.seoul.go.kr/dataList/273/S/2/datasetView.d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ata.seoul.go.kr/dataList/247/S/2/datasetView.do" TargetMode="External"/><Relationship Id="rId5" Type="http://schemas.openxmlformats.org/officeDocument/2006/relationships/hyperlink" Target="http://data.seoul.go.kr/dataList/262/S/2/datasetView.do" TargetMode="External"/><Relationship Id="rId4" Type="http://schemas.openxmlformats.org/officeDocument/2006/relationships/hyperlink" Target="http://data.seoul.go.kr/dataList/OA-12914/S/1/datasetView.do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data.seoul.go.kr/dataList/OA-20949/S/1/datasetView.do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ata.seoul.go.kr/dataList/OA-13450/L/1/datasetView.do" TargetMode="External"/><Relationship Id="rId5" Type="http://schemas.openxmlformats.org/officeDocument/2006/relationships/hyperlink" Target="http://data.seoul.go.kr/dataList/OA-13425/L/1/datasetView.do" TargetMode="External"/><Relationship Id="rId4" Type="http://schemas.openxmlformats.org/officeDocument/2006/relationships/hyperlink" Target="http://data.seoul.go.kr/dataList/OA-20950/S/1/datasetView.d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ecos.bok.or.kr/" TargetMode="External"/><Relationship Id="rId7" Type="http://schemas.openxmlformats.org/officeDocument/2006/relationships/hyperlink" Target="http://www.moef.go.kr/com/bbs/ComtPolbbsList.do?bbsId=MOSFBBS_000000000039&amp;policyCategory=POL11&amp;searchMainYn=N" TargetMode="External"/><Relationship Id="rId12" Type="http://schemas.openxmlformats.org/officeDocument/2006/relationships/image" Target="../media/image25.png"/><Relationship Id="rId2" Type="http://schemas.openxmlformats.org/officeDocument/2006/relationships/hyperlink" Target="http://kostat.go.kr/portal/korea/kor_nw/1/1/index.board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otie.go.kr/motie/ne/presse/press2/bbs/bbsList.do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://kosis.kr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17.stats.oced.org/Index.aspx?data%20setcode=MEI_CLI&amp;lang=e" TargetMode="Externa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3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ontest.kr/apply/applyAdd/3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indatacontest2021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28" y="2787774"/>
            <a:ext cx="4680670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sz="3200" dirty="0">
                <a:ea typeface="맑은 고딕" pitchFamily="50" charset="-127"/>
              </a:rPr>
              <a:t>빅데이터 분석</a:t>
            </a:r>
            <a:endParaRPr lang="en-US" altLang="ko-KR" sz="3200" dirty="0">
              <a:ea typeface="맑은 고딕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>
                <a:ea typeface="맑은 고딕" pitchFamily="50" charset="-127"/>
              </a:rPr>
              <a:t>프로젝트 </a:t>
            </a:r>
            <a:r>
              <a:rPr lang="en-US" altLang="ko-KR" sz="2400" dirty="0">
                <a:ea typeface="맑은 고딕" pitchFamily="50" charset="-127"/>
              </a:rPr>
              <a:t>(</a:t>
            </a:r>
            <a:r>
              <a:rPr lang="ko-KR" altLang="en-US" sz="2400" dirty="0">
                <a:ea typeface="맑은 고딕" pitchFamily="50" charset="-127"/>
              </a:rPr>
              <a:t>초기기획안</a:t>
            </a:r>
            <a:r>
              <a:rPr lang="en-US" altLang="ko-KR" sz="2400" dirty="0">
                <a:ea typeface="맑은 고딕" pitchFamily="50" charset="-127"/>
              </a:rPr>
              <a:t>)</a:t>
            </a:r>
            <a:endParaRPr lang="en-US" altLang="ko-KR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b="1" dirty="0" err="1"/>
              <a:t>윤요섭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7552903" y="17643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LogoType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Freeform 108">
            <a:extLst>
              <a:ext uri="{FF2B5EF4-FFF2-40B4-BE49-F238E27FC236}">
                <a16:creationId xmlns:a16="http://schemas.microsoft.com/office/drawing/2014/main" id="{38E9BA8A-E45F-478D-B4A9-58DC4A7A2E9E}"/>
              </a:ext>
            </a:extLst>
          </p:cNvPr>
          <p:cNvSpPr/>
          <p:nvPr/>
        </p:nvSpPr>
        <p:spPr>
          <a:xfrm>
            <a:off x="6367171" y="2521286"/>
            <a:ext cx="891003" cy="1080121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ed Rectangle 51">
            <a:extLst>
              <a:ext uri="{FF2B5EF4-FFF2-40B4-BE49-F238E27FC236}">
                <a16:creationId xmlns:a16="http://schemas.microsoft.com/office/drawing/2014/main" id="{AC5CD87C-2BF1-4D2E-AB9F-844C7FF2ED6B}"/>
              </a:ext>
            </a:extLst>
          </p:cNvPr>
          <p:cNvSpPr/>
          <p:nvPr/>
        </p:nvSpPr>
        <p:spPr>
          <a:xfrm rot="16200000" flipH="1">
            <a:off x="6863675" y="3595309"/>
            <a:ext cx="1080117" cy="10492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Freeform 108">
            <a:extLst>
              <a:ext uri="{FF2B5EF4-FFF2-40B4-BE49-F238E27FC236}">
                <a16:creationId xmlns:a16="http://schemas.microsoft.com/office/drawing/2014/main" id="{D5FABCEE-369A-4D3B-ACBB-F206F6D0F88F}"/>
              </a:ext>
            </a:extLst>
          </p:cNvPr>
          <p:cNvSpPr/>
          <p:nvPr/>
        </p:nvSpPr>
        <p:spPr>
          <a:xfrm>
            <a:off x="7568268" y="2521287"/>
            <a:ext cx="891003" cy="1080121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Freeform 108">
            <a:extLst>
              <a:ext uri="{FF2B5EF4-FFF2-40B4-BE49-F238E27FC236}">
                <a16:creationId xmlns:a16="http://schemas.microsoft.com/office/drawing/2014/main" id="{489BA0D6-B447-42A6-98EF-BE316B296896}"/>
              </a:ext>
            </a:extLst>
          </p:cNvPr>
          <p:cNvSpPr/>
          <p:nvPr/>
        </p:nvSpPr>
        <p:spPr>
          <a:xfrm>
            <a:off x="8158000" y="3579858"/>
            <a:ext cx="891003" cy="1080121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Freeform 108">
            <a:extLst>
              <a:ext uri="{FF2B5EF4-FFF2-40B4-BE49-F238E27FC236}">
                <a16:creationId xmlns:a16="http://schemas.microsoft.com/office/drawing/2014/main" id="{79C28D47-3AFD-4AE2-974E-ACBB2211CCB7}"/>
              </a:ext>
            </a:extLst>
          </p:cNvPr>
          <p:cNvSpPr/>
          <p:nvPr/>
        </p:nvSpPr>
        <p:spPr>
          <a:xfrm>
            <a:off x="5758464" y="3579861"/>
            <a:ext cx="891003" cy="1080121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F76759-BB32-46A8-9C6B-6CDF79827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38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CD4713-84F8-47B1-A065-D994090F6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3796ED-B5EE-4F64-B2CE-6F597238F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52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13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37304" y="2955540"/>
            <a:ext cx="4254976" cy="576063"/>
          </a:xfrm>
        </p:spPr>
        <p:txBody>
          <a:bodyPr/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통계데이터 분석활용 대회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19872" y="3676379"/>
            <a:ext cx="3312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대회기간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: 5/25 ~ 8/30</a:t>
            </a:r>
          </a:p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  <a:hlinkClick r:id="rId2"/>
              </a:rPr>
              <a:t>https://www.incheon.go.kr/fileviewer/v/pXbTeCPfrcN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7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8303C0-2943-420C-A44C-ED3431730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56" y="0"/>
            <a:ext cx="4458840" cy="5143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5AFAEB-F3AF-4FB7-9AD0-ED7B83891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0"/>
            <a:ext cx="47160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공공데이터 포털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공공데이터 포털을 이용하여 주제 정하기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041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2" y="2955540"/>
            <a:ext cx="4608512" cy="576063"/>
          </a:xfrm>
        </p:spPr>
        <p:txBody>
          <a:bodyPr/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서울시민카드 운영 실태조사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9108" y="3531603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서울시민카드 이용 현황을 통해 서울시민카드 가입 현황을 알아보고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향후 얼마나 쓰게 될 지 예측해보자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4235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FF0A83-263E-4B4B-A50D-9E6205429E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2080" y="411510"/>
            <a:ext cx="3960440" cy="543185"/>
          </a:xfrm>
        </p:spPr>
        <p:txBody>
          <a:bodyPr/>
          <a:lstStyle/>
          <a:p>
            <a:r>
              <a:rPr lang="ko-KR" altLang="en-US" sz="3600" dirty="0"/>
              <a:t>서울시민카드</a:t>
            </a:r>
          </a:p>
        </p:txBody>
      </p:sp>
      <p:pic>
        <p:nvPicPr>
          <p:cNvPr id="3" name="그림 개체 틀 3">
            <a:extLst>
              <a:ext uri="{FF2B5EF4-FFF2-40B4-BE49-F238E27FC236}">
                <a16:creationId xmlns:a16="http://schemas.microsoft.com/office/drawing/2014/main" id="{B5E10E9D-1AF4-4FCD-A7C6-B94CDDAA6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r="5259"/>
          <a:stretch>
            <a:fillRect/>
          </a:stretch>
        </p:blipFill>
        <p:spPr>
          <a:xfrm>
            <a:off x="0" y="-1"/>
            <a:ext cx="4572000" cy="5143501"/>
          </a:xfrm>
          <a:prstGeom prst="rect">
            <a:avLst/>
          </a:prstGeom>
        </p:spPr>
      </p:pic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81D20453-EE13-4005-A5C4-4F2DB6C3A138}"/>
              </a:ext>
            </a:extLst>
          </p:cNvPr>
          <p:cNvSpPr txBox="1">
            <a:spLocks/>
          </p:cNvSpPr>
          <p:nvPr/>
        </p:nvSpPr>
        <p:spPr>
          <a:xfrm>
            <a:off x="4788024" y="1203598"/>
            <a:ext cx="3960440" cy="309634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405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서울시민카드는 서울 시내 시설에서 발급되는 플라스틱 회원카드를 서울시민카드 앱에 등록</a:t>
            </a:r>
            <a:r>
              <a:rPr lang="en-US" altLang="ko-KR" sz="1800" dirty="0"/>
              <a:t>, </a:t>
            </a:r>
            <a:r>
              <a:rPr lang="ko-KR" altLang="en-US" sz="1800" dirty="0"/>
              <a:t>본인이 선택한 시설회원으로 인증하여</a:t>
            </a:r>
            <a:r>
              <a:rPr lang="en-US" altLang="ko-KR" sz="1800" dirty="0"/>
              <a:t>, </a:t>
            </a:r>
            <a:r>
              <a:rPr lang="ko-KR" altLang="en-US" sz="1800" dirty="0"/>
              <a:t>여러 장의 플라스틱 카드를 들고 다닐 필요없이 하나의 통합된 서울시민카드 바코드로 가입된 서울 시설을 이용할 수 있는 서비스입니다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790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서울시민카드</a:t>
            </a:r>
            <a:endParaRPr lang="en-US" altLang="ko-KR" dirty="0"/>
          </a:p>
        </p:txBody>
      </p:sp>
      <p:sp>
        <p:nvSpPr>
          <p:cNvPr id="22" name="Text Placeholder 1"/>
          <p:cNvSpPr txBox="1">
            <a:spLocks/>
          </p:cNvSpPr>
          <p:nvPr/>
        </p:nvSpPr>
        <p:spPr>
          <a:xfrm>
            <a:off x="293602" y="789490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서울시민카드 일별 가입자 현황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hlinkClick r:id="rId2"/>
              </a:rPr>
              <a:t>http://data.seoul.go.kr/dataList/OA-20887/S/1/datasetView.do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Rounded Rectangle 7"/>
          <p:cNvSpPr/>
          <p:nvPr/>
        </p:nvSpPr>
        <p:spPr>
          <a:xfrm>
            <a:off x="2825141" y="4093078"/>
            <a:ext cx="263823" cy="456566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  <p:sp>
        <p:nvSpPr>
          <p:cNvPr id="31" name="Trapezoid 13"/>
          <p:cNvSpPr/>
          <p:nvPr/>
        </p:nvSpPr>
        <p:spPr>
          <a:xfrm>
            <a:off x="5990068" y="4121368"/>
            <a:ext cx="473043" cy="39998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FCE29"/>
              </a:solidFill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4B00AD96-9307-4F55-9E03-BD1FDC55B5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9" b="8689"/>
          <a:stretch>
            <a:fillRect/>
          </a:stretch>
        </p:blipFill>
        <p:spPr>
          <a:xfrm>
            <a:off x="3595406" y="1206703"/>
            <a:ext cx="1945465" cy="3005145"/>
          </a:xfrm>
        </p:spPr>
      </p:pic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20B8E877-5F09-4649-A393-4EBA013C8802}"/>
              </a:ext>
            </a:extLst>
          </p:cNvPr>
          <p:cNvSpPr txBox="1">
            <a:spLocks/>
          </p:cNvSpPr>
          <p:nvPr/>
        </p:nvSpPr>
        <p:spPr>
          <a:xfrm>
            <a:off x="6012884" y="720936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서울시민카드 일별 성별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연령별 통계정보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http://data.seoul.go.kr/dataList/OA-20886/S/1/datasetView.do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DFDDFA22-64D6-426F-BEDB-B8D59849A01A}"/>
              </a:ext>
            </a:extLst>
          </p:cNvPr>
          <p:cNvSpPr txBox="1">
            <a:spLocks/>
          </p:cNvSpPr>
          <p:nvPr/>
        </p:nvSpPr>
        <p:spPr>
          <a:xfrm>
            <a:off x="337897" y="2058666"/>
            <a:ext cx="2808312" cy="9722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서울시민카드 연계시설 정보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http://data.seoul.go.kr/dataList/OA-20888/S/1/datasetView.do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1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71800" y="2859782"/>
            <a:ext cx="3894936" cy="576063"/>
          </a:xfrm>
        </p:spPr>
        <p:txBody>
          <a:bodyPr/>
          <a:lstStyle/>
          <a:p>
            <a:r>
              <a:rPr lang="en-US" altLang="ko-KR" sz="1800" dirty="0"/>
              <a:t>2. </a:t>
            </a:r>
            <a:r>
              <a:rPr lang="ko-KR" altLang="en-US" sz="1800" dirty="0"/>
              <a:t>서울대공원 입장객 수 예측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87824" y="3723878"/>
            <a:ext cx="3894936" cy="288032"/>
          </a:xfrm>
        </p:spPr>
        <p:txBody>
          <a:bodyPr/>
          <a:lstStyle/>
          <a:p>
            <a:pPr lvl="0"/>
            <a:r>
              <a:rPr lang="ko-KR" altLang="en-US" dirty="0"/>
              <a:t>서울대공원의 시간별</a:t>
            </a:r>
            <a:r>
              <a:rPr lang="en-US" altLang="ko-KR" dirty="0"/>
              <a:t>, </a:t>
            </a:r>
            <a:r>
              <a:rPr lang="ko-KR" altLang="en-US" dirty="0"/>
              <a:t>일별 입장객 현황을 통해 서울대공원의 입장객 수를 예측해보자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7696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Arial" pitchFamily="34" charset="0"/>
              </a:rPr>
              <a:t>Contents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09572" y="1445860"/>
            <a:ext cx="5040560" cy="559668"/>
            <a:chOff x="2175371" y="1762964"/>
            <a:chExt cx="5040560" cy="5596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54925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공모전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 bwMode="auto">
            <a:xfrm>
              <a:off x="2175371" y="2032239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현재 모집중인 공모전에 대해 알아봅시다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!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88877" y="2562034"/>
            <a:ext cx="5480860" cy="875739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26597" y="2562034"/>
            <a:ext cx="5058575" cy="875739"/>
            <a:chOff x="2037987" y="2011426"/>
            <a:chExt cx="5058575" cy="875739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056002" y="2011426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공공데이터 포털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037987" y="2403176"/>
              <a:ext cx="5040560" cy="48398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공공데이터 포털과 서울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열린데이터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광장을 통해 분석 프로젝트 주제 정하기</a:t>
              </a:r>
            </a:p>
          </p:txBody>
        </p:sp>
      </p:grpSp>
      <p:sp>
        <p:nvSpPr>
          <p:cNvPr id="31" name="Chevron 30"/>
          <p:cNvSpPr/>
          <p:nvPr/>
        </p:nvSpPr>
        <p:spPr>
          <a:xfrm rot="16200000">
            <a:off x="2085563" y="2488649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16330" y="259913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735486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111399" y="3628673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27984" y="374533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063116" y="3799114"/>
            <a:ext cx="5069753" cy="553079"/>
            <a:chOff x="1942701" y="915315"/>
            <a:chExt cx="5069753" cy="553079"/>
          </a:xfrm>
        </p:grpSpPr>
        <p:sp>
          <p:nvSpPr>
            <p:cNvPr id="47" name="TextBox 10"/>
            <p:cNvSpPr txBox="1"/>
            <p:nvPr/>
          </p:nvSpPr>
          <p:spPr bwMode="auto">
            <a:xfrm>
              <a:off x="1942701" y="915315"/>
              <a:ext cx="5040560" cy="322659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자유 주제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1971894" y="1178001"/>
              <a:ext cx="5040560" cy="290393"/>
            </a:xfrm>
            <a:prstGeom prst="round2Same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자유롭게 빅데이터 분석 프로젝트 주제 정하기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1678" y="134454"/>
            <a:ext cx="9144000" cy="576064"/>
          </a:xfrm>
        </p:spPr>
        <p:txBody>
          <a:bodyPr/>
          <a:lstStyle/>
          <a:p>
            <a:r>
              <a:rPr lang="ko-KR" altLang="en-US" dirty="0"/>
              <a:t>서울대공원 입장객 수요 예측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47327"/>
            <a:ext cx="2878588" cy="863358"/>
            <a:chOff x="803640" y="3362835"/>
            <a:chExt cx="2059657" cy="863358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3"/>
                </a:rPr>
                <a:t>https://www.data.go.kr/data/15048663/fileData.do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서울대공원 일일 입장객수 정보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30969"/>
            <a:ext cx="2878588" cy="863358"/>
            <a:chOff x="803640" y="3362835"/>
            <a:chExt cx="2059657" cy="863358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4"/>
                </a:rPr>
                <a:t>https://www.data.go.kr/data/15048664/fileData.do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서울대공원 시간대별 입장객 현황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4084561" y="3983149"/>
            <a:ext cx="287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향후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서울대공원 입장객 수요 예측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11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2931790"/>
            <a:ext cx="3894936" cy="576063"/>
          </a:xfrm>
        </p:spPr>
        <p:txBody>
          <a:bodyPr/>
          <a:lstStyle/>
          <a:p>
            <a:r>
              <a:rPr lang="en-US" altLang="ko-KR" sz="1800" dirty="0"/>
              <a:t>3. </a:t>
            </a:r>
            <a:r>
              <a:rPr lang="ko-KR" altLang="en-US" sz="1800" dirty="0"/>
              <a:t>서울시 지하철  </a:t>
            </a:r>
            <a:r>
              <a:rPr lang="ko-KR" altLang="en-US" sz="1800" dirty="0" err="1"/>
              <a:t>승하차</a:t>
            </a:r>
            <a:r>
              <a:rPr lang="ko-KR" altLang="en-US" sz="1800" dirty="0"/>
              <a:t> 인원 정보</a:t>
            </a:r>
            <a:endParaRPr lang="en-US" altLang="ko-KR" sz="1800" dirty="0"/>
          </a:p>
          <a:p>
            <a:r>
              <a:rPr lang="ko-KR" altLang="en-US" sz="1800" dirty="0"/>
              <a:t>통계로 알아보는 배차 운영 실태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987824" y="3723878"/>
            <a:ext cx="3894936" cy="288032"/>
          </a:xfrm>
        </p:spPr>
        <p:txBody>
          <a:bodyPr/>
          <a:lstStyle/>
          <a:p>
            <a:pPr lvl="0"/>
            <a:r>
              <a:rPr lang="ko-KR" altLang="en-US" dirty="0"/>
              <a:t>서울시 지하철 </a:t>
            </a:r>
            <a:r>
              <a:rPr lang="ko-KR" altLang="en-US" dirty="0" err="1"/>
              <a:t>승하차</a:t>
            </a:r>
            <a:r>
              <a:rPr lang="ko-KR" altLang="en-US" dirty="0"/>
              <a:t> 인원 정보 통계로 서울 지하철 배차 운영 실태를 알아보자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72464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0"/>
            <a:ext cx="52920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Frame 42"/>
          <p:cNvSpPr/>
          <p:nvPr/>
        </p:nvSpPr>
        <p:spPr>
          <a:xfrm rot="18900000">
            <a:off x="6357213" y="1495074"/>
            <a:ext cx="1164819" cy="1164819"/>
          </a:xfrm>
          <a:prstGeom prst="frame">
            <a:avLst>
              <a:gd name="adj1" fmla="val 77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9E805B6-264F-48A0-AECE-9D3AA38698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>
            <a:fillRect/>
          </a:stretch>
        </p:blipFill>
        <p:spPr>
          <a:xfrm>
            <a:off x="3901417" y="3740952"/>
            <a:ext cx="918116" cy="1280339"/>
          </a:xfrm>
        </p:spPr>
      </p:pic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37076CEA-BE4A-4802-809B-A016F5ADEF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r="28997"/>
          <a:stretch>
            <a:fillRect/>
          </a:stretch>
        </p:blipFill>
        <p:spPr>
          <a:xfrm>
            <a:off x="36506" y="1851670"/>
            <a:ext cx="694352" cy="1139695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167169" y="92846"/>
            <a:ext cx="3462948" cy="197484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395536" y="469146"/>
            <a:ext cx="282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철수씨</a:t>
            </a:r>
            <a:r>
              <a:rPr lang="en-US" altLang="ko-KR" dirty="0"/>
              <a:t>, </a:t>
            </a:r>
            <a:r>
              <a:rPr lang="ko-KR" altLang="en-US" dirty="0"/>
              <a:t>요즘 사람들이 배차간격이랑 배차 시간에 대한 민원이 너무 많이 들어와요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2A49BD65-9B65-499D-A42F-EA087D9A12A2}"/>
              </a:ext>
            </a:extLst>
          </p:cNvPr>
          <p:cNvSpPr/>
          <p:nvPr/>
        </p:nvSpPr>
        <p:spPr>
          <a:xfrm flipH="1">
            <a:off x="1296556" y="2093649"/>
            <a:ext cx="3462948" cy="1647303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7A0F14-7DDE-450C-81A1-EE850A673742}"/>
              </a:ext>
            </a:extLst>
          </p:cNvPr>
          <p:cNvSpPr txBox="1"/>
          <p:nvPr/>
        </p:nvSpPr>
        <p:spPr>
          <a:xfrm>
            <a:off x="1698471" y="2335310"/>
            <a:ext cx="286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민희씨</a:t>
            </a:r>
            <a:r>
              <a:rPr lang="en-US" altLang="ko-KR" dirty="0"/>
              <a:t>, </a:t>
            </a:r>
            <a:r>
              <a:rPr lang="ko-KR" altLang="en-US" dirty="0"/>
              <a:t>제가 데이터분석을 통해 배차 시간이랑 배차 간격을 조정해 보도록 </a:t>
            </a:r>
            <a:r>
              <a:rPr lang="ko-KR" altLang="en-US" dirty="0" err="1"/>
              <a:t>할게요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04BAF7-5FD5-45C5-81F9-699057777B62}"/>
              </a:ext>
            </a:extLst>
          </p:cNvPr>
          <p:cNvSpPr txBox="1"/>
          <p:nvPr/>
        </p:nvSpPr>
        <p:spPr>
          <a:xfrm>
            <a:off x="-59911" y="3075808"/>
            <a:ext cx="1006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서울시 도시철도공사 민원 담당 직원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민희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4017C8-63FA-40A9-A348-DF5CD3903D51}"/>
              </a:ext>
            </a:extLst>
          </p:cNvPr>
          <p:cNvSpPr txBox="1"/>
          <p:nvPr/>
        </p:nvSpPr>
        <p:spPr>
          <a:xfrm>
            <a:off x="2062377" y="4342444"/>
            <a:ext cx="19313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서울시 도시철도공사 </a:t>
            </a:r>
            <a:endParaRPr lang="en-US" altLang="ko-KR" sz="1400" dirty="0"/>
          </a:p>
          <a:p>
            <a:r>
              <a:rPr lang="ko-KR" altLang="en-US" sz="1400" dirty="0"/>
              <a:t>배차 담당 직원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철수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8A6298-DE1C-438A-92D5-787A21D6FAA7}"/>
              </a:ext>
            </a:extLst>
          </p:cNvPr>
          <p:cNvSpPr txBox="1"/>
          <p:nvPr/>
        </p:nvSpPr>
        <p:spPr>
          <a:xfrm>
            <a:off x="5292080" y="739432"/>
            <a:ext cx="28630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서울시 </a:t>
            </a:r>
            <a:r>
              <a:rPr lang="en-US" altLang="ko-KR" sz="1400" dirty="0"/>
              <a:t> </a:t>
            </a:r>
            <a:r>
              <a:rPr lang="ko-KR" altLang="en-US" sz="1400" dirty="0"/>
              <a:t>지하철 </a:t>
            </a:r>
            <a:r>
              <a:rPr lang="ko-KR" altLang="en-US" sz="1400" dirty="0" err="1"/>
              <a:t>호선별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역별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승하차</a:t>
            </a:r>
            <a:r>
              <a:rPr lang="ko-KR" altLang="en-US" sz="1400" dirty="0"/>
              <a:t> 인원 정보</a:t>
            </a: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sz="1400" dirty="0">
                <a:hlinkClick r:id="rId4"/>
              </a:rPr>
              <a:t>http://data.seoul.go.kr/dataList/OA-12914/S/1/datasetView.do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지하철 혼잡도 통계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http://data.seoul.go.kr/dataList/262/S/2/datasetView.do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지하철 운행현황 통계</a:t>
            </a:r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http://data.seoul.go.kr/dataList/247/S/2/datasetView.do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지하철수송 통계</a:t>
            </a:r>
            <a:endParaRPr lang="en-US" altLang="ko-KR" sz="1400" dirty="0"/>
          </a:p>
          <a:p>
            <a:r>
              <a:rPr lang="en-US" altLang="ko-KR" sz="1400" dirty="0">
                <a:hlinkClick r:id="rId7"/>
              </a:rPr>
              <a:t>http://data.seoul.go.kr/dataList/273/S/2/datasetView.do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0B374ED-5C79-4BF7-AD70-4626D3BD924B}"/>
              </a:ext>
            </a:extLst>
          </p:cNvPr>
          <p:cNvSpPr txBox="1">
            <a:spLocks/>
          </p:cNvSpPr>
          <p:nvPr/>
        </p:nvSpPr>
        <p:spPr>
          <a:xfrm>
            <a:off x="5479501" y="88156"/>
            <a:ext cx="2568761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961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2931790"/>
            <a:ext cx="3894936" cy="576063"/>
          </a:xfrm>
        </p:spPr>
        <p:txBody>
          <a:bodyPr/>
          <a:lstStyle/>
          <a:p>
            <a:r>
              <a:rPr lang="en-US" altLang="ko-KR" sz="1800" dirty="0"/>
              <a:t>4. </a:t>
            </a:r>
            <a:r>
              <a:rPr lang="ko-KR" altLang="en-US" sz="1800" dirty="0"/>
              <a:t>농수산식품 가격 실태 조사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43808" y="3363838"/>
            <a:ext cx="3894936" cy="1152128"/>
          </a:xfrm>
        </p:spPr>
        <p:txBody>
          <a:bodyPr/>
          <a:lstStyle/>
          <a:p>
            <a:pPr lvl="0"/>
            <a:r>
              <a:rPr lang="ko-KR" altLang="en-US" dirty="0"/>
              <a:t>농수산식품 가격 실태 조사를 통해 장을 볼 때</a:t>
            </a:r>
            <a:r>
              <a:rPr lang="en-US" altLang="ko-KR" dirty="0"/>
              <a:t>, </a:t>
            </a:r>
            <a:r>
              <a:rPr lang="ko-KR" altLang="en-US" dirty="0"/>
              <a:t>더 저렴한 가격으로 질 좋은 상품을 살 수 있는 방법은 없을 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168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-82607" y="16475"/>
            <a:ext cx="529208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Frame 42"/>
          <p:cNvSpPr/>
          <p:nvPr/>
        </p:nvSpPr>
        <p:spPr>
          <a:xfrm rot="18900000">
            <a:off x="6357213" y="1495074"/>
            <a:ext cx="1164819" cy="1164819"/>
          </a:xfrm>
          <a:prstGeom prst="frame">
            <a:avLst>
              <a:gd name="adj1" fmla="val 773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37076CEA-BE4A-4802-809B-A016F5ADEF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r="28997"/>
          <a:stretch>
            <a:fillRect/>
          </a:stretch>
        </p:blipFill>
        <p:spPr>
          <a:xfrm>
            <a:off x="1286769" y="3846728"/>
            <a:ext cx="694352" cy="1139695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1633945" y="2337016"/>
            <a:ext cx="3108561" cy="132051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1791296" y="2609888"/>
            <a:ext cx="282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이렇게 가격이 다르지</a:t>
            </a:r>
            <a:r>
              <a:rPr lang="en-US" altLang="ko-KR" dirty="0"/>
              <a:t>? </a:t>
            </a:r>
            <a:r>
              <a:rPr lang="ko-KR" altLang="en-US" dirty="0"/>
              <a:t>뭐가 좋은 거지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8A6298-DE1C-438A-92D5-787A21D6FAA7}"/>
              </a:ext>
            </a:extLst>
          </p:cNvPr>
          <p:cNvSpPr txBox="1"/>
          <p:nvPr/>
        </p:nvSpPr>
        <p:spPr>
          <a:xfrm>
            <a:off x="5292080" y="739432"/>
            <a:ext cx="36004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서울시 농수산식품공사 주요품목가격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en-US" altLang="ko-KR" sz="1400" dirty="0">
                <a:hlinkClick r:id="rId3"/>
              </a:rPr>
              <a:t>http://data.seoul.go.kr/dataList/OA-20949/S/1/datasetView.do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농수산식품공사 식품 판매 결과</a:t>
            </a:r>
            <a:endParaRPr lang="en-US" altLang="ko-KR" sz="1400" dirty="0"/>
          </a:p>
          <a:p>
            <a:r>
              <a:rPr lang="en-US" altLang="ko-KR" sz="1400" dirty="0">
                <a:hlinkClick r:id="rId4"/>
              </a:rPr>
              <a:t>http://data.seoul.go.kr/dataList/OA-20950/S/1/datasetView.do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농수산식품공사 일일등락품목 정보</a:t>
            </a:r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http://data.seoul.go.kr/dataList/OA-13425/L/1/datasetView.do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서울시 농수산식품공사 </a:t>
            </a:r>
            <a:r>
              <a:rPr lang="ko-KR" altLang="en-US" sz="1400" dirty="0" err="1"/>
              <a:t>부류별가격정보</a:t>
            </a:r>
            <a:r>
              <a:rPr lang="en-US" altLang="ko-KR" sz="1400" dirty="0"/>
              <a:t>(</a:t>
            </a:r>
            <a:r>
              <a:rPr lang="ko-KR" altLang="en-US" sz="1400" dirty="0"/>
              <a:t>수입품목</a:t>
            </a:r>
            <a:r>
              <a:rPr lang="en-US" altLang="ko-KR" sz="1400" dirty="0"/>
              <a:t>) </a:t>
            </a:r>
            <a:r>
              <a:rPr lang="ko-KR" altLang="en-US" sz="1400" dirty="0"/>
              <a:t>정보</a:t>
            </a:r>
            <a:endParaRPr lang="en-US" altLang="ko-KR" sz="1400" dirty="0"/>
          </a:p>
          <a:p>
            <a:r>
              <a:rPr lang="en-US" altLang="ko-KR" sz="1400" dirty="0">
                <a:hlinkClick r:id="rId6"/>
              </a:rPr>
              <a:t>http://data.seoul.go.kr/dataList/OA-13450/L/1/datasetView.do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80B374ED-5C79-4BF7-AD70-4626D3BD924B}"/>
              </a:ext>
            </a:extLst>
          </p:cNvPr>
          <p:cNvSpPr txBox="1">
            <a:spLocks/>
          </p:cNvSpPr>
          <p:nvPr/>
        </p:nvSpPr>
        <p:spPr>
          <a:xfrm>
            <a:off x="5479501" y="88156"/>
            <a:ext cx="2568761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F221CE-78A6-4773-BD9F-FD5CC754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490" y="-9720"/>
            <a:ext cx="2308289" cy="18711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99E35D-2226-40E7-A802-DEEBBAE76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466" y="0"/>
            <a:ext cx="2208752" cy="18516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739625-3BE5-4EB6-AD5B-546E1D9E0204}"/>
              </a:ext>
            </a:extLst>
          </p:cNvPr>
          <p:cNvSpPr txBox="1"/>
          <p:nvPr/>
        </p:nvSpPr>
        <p:spPr>
          <a:xfrm>
            <a:off x="25138" y="2004097"/>
            <a:ext cx="282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마트</a:t>
            </a:r>
            <a:r>
              <a:rPr lang="en-US" altLang="ko-KR" dirty="0"/>
              <a:t>: </a:t>
            </a:r>
            <a:r>
              <a:rPr lang="ko-KR" altLang="en-US" dirty="0"/>
              <a:t>개당 </a:t>
            </a:r>
            <a:r>
              <a:rPr lang="en-US" altLang="ko-KR" dirty="0"/>
              <a:t>2</a:t>
            </a:r>
            <a:r>
              <a:rPr lang="ko-KR" altLang="en-US" dirty="0"/>
              <a:t>만원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6E438A-B41F-4352-8353-A8BBF81BF186}"/>
              </a:ext>
            </a:extLst>
          </p:cNvPr>
          <p:cNvSpPr txBox="1"/>
          <p:nvPr/>
        </p:nvSpPr>
        <p:spPr>
          <a:xfrm>
            <a:off x="2902952" y="2013817"/>
            <a:ext cx="282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마트</a:t>
            </a:r>
            <a:r>
              <a:rPr lang="en-US" altLang="ko-KR" dirty="0"/>
              <a:t>: </a:t>
            </a:r>
            <a:r>
              <a:rPr lang="ko-KR" altLang="en-US" dirty="0"/>
              <a:t>개당 </a:t>
            </a:r>
            <a:r>
              <a:rPr lang="en-US" altLang="ko-KR" dirty="0"/>
              <a:t>1</a:t>
            </a:r>
            <a:r>
              <a:rPr lang="ko-KR" altLang="en-US" dirty="0"/>
              <a:t>만원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600107-9348-45F7-867A-975B306777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8629" y="4111299"/>
            <a:ext cx="824406" cy="8244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F4-7E26-4BFC-B1DF-0A2EA08CCAEC}"/>
              </a:ext>
            </a:extLst>
          </p:cNvPr>
          <p:cNvSpPr txBox="1"/>
          <p:nvPr/>
        </p:nvSpPr>
        <p:spPr>
          <a:xfrm>
            <a:off x="54067" y="3518289"/>
            <a:ext cx="286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퇴근 후 장보러 온 민희씨</a:t>
            </a:r>
          </a:p>
        </p:txBody>
      </p:sp>
    </p:spTree>
    <p:extLst>
      <p:ext uri="{BB962C8B-B14F-4D97-AF65-F5344CB8AC3E}">
        <p14:creationId xmlns:p14="http://schemas.microsoft.com/office/powerpoint/2010/main" val="3227026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2931790"/>
            <a:ext cx="3894936" cy="576063"/>
          </a:xfrm>
        </p:spPr>
        <p:txBody>
          <a:bodyPr/>
          <a:lstStyle/>
          <a:p>
            <a:r>
              <a:rPr lang="en-US" altLang="ko-KR" sz="1800" dirty="0"/>
              <a:t>5.</a:t>
            </a:r>
            <a:r>
              <a:rPr lang="ko-KR" altLang="en-US" sz="1800" dirty="0"/>
              <a:t> 한국 경제의 미래는 어떻게 </a:t>
            </a:r>
            <a:r>
              <a:rPr lang="ko-KR" altLang="en-US" sz="1800" dirty="0" err="1"/>
              <a:t>됟까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43808" y="3363838"/>
            <a:ext cx="3894936" cy="1152128"/>
          </a:xfrm>
        </p:spPr>
        <p:txBody>
          <a:bodyPr/>
          <a:lstStyle/>
          <a:p>
            <a:pPr lvl="0"/>
            <a:r>
              <a:rPr lang="ko-KR" altLang="en-US" dirty="0"/>
              <a:t>거시경제지표로 바라본 한국 경제의 미래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37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9E805B6-264F-48A0-AECE-9D3AA38698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>
            <a:fillRect/>
          </a:stretch>
        </p:blipFill>
        <p:spPr>
          <a:xfrm>
            <a:off x="154649" y="3770315"/>
            <a:ext cx="918116" cy="1280339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221780" y="92847"/>
            <a:ext cx="2821176" cy="304254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755576" y="463805"/>
            <a:ext cx="2016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주식을 팔고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예적금</a:t>
            </a:r>
            <a:r>
              <a:rPr lang="ko-KR" altLang="en-US" dirty="0"/>
              <a:t> 상품으로 갈아타야 하나</a:t>
            </a:r>
            <a:r>
              <a:rPr lang="en-US" altLang="ko-KR" dirty="0"/>
              <a:t>? </a:t>
            </a:r>
            <a:r>
              <a:rPr lang="ko-KR" altLang="en-US" dirty="0"/>
              <a:t>원화가치가 많이 떨어져서 금리를 올리려 는 거 같은데</a:t>
            </a:r>
            <a:r>
              <a:rPr lang="en-US" altLang="ko-KR" dirty="0"/>
              <a:t>, </a:t>
            </a:r>
            <a:r>
              <a:rPr lang="ko-KR" altLang="en-US" dirty="0"/>
              <a:t>내 돈은 안전할까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A2D479-36D6-4F67-B705-DF4CA973E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63" y="20942"/>
            <a:ext cx="6042437" cy="51225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20FCDF-02AF-4E20-97F0-5B75C9645471}"/>
              </a:ext>
            </a:extLst>
          </p:cNvPr>
          <p:cNvSpPr txBox="1"/>
          <p:nvPr/>
        </p:nvSpPr>
        <p:spPr>
          <a:xfrm>
            <a:off x="1178518" y="468132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집에 온 철수씨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925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-5296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9E805B6-264F-48A0-AECE-9D3AA38698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>
            <a:fillRect/>
          </a:stretch>
        </p:blipFill>
        <p:spPr>
          <a:xfrm>
            <a:off x="154649" y="3770315"/>
            <a:ext cx="918116" cy="1280339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221780" y="92847"/>
            <a:ext cx="2821176" cy="304254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536505" y="699542"/>
            <a:ext cx="24391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국가 빚이 이렇게 많다고</a:t>
            </a:r>
            <a:r>
              <a:rPr lang="en-US" altLang="ko-KR" sz="1400" dirty="0"/>
              <a:t>?</a:t>
            </a:r>
          </a:p>
          <a:p>
            <a:endParaRPr lang="en-US" altLang="ko-KR" sz="1400" dirty="0"/>
          </a:p>
          <a:p>
            <a:r>
              <a:rPr lang="en-US" altLang="ko-KR" sz="1400" dirty="0"/>
              <a:t>IMF </a:t>
            </a:r>
            <a:r>
              <a:rPr lang="ko-KR" altLang="en-US" sz="1400" dirty="0"/>
              <a:t>다시 </a:t>
            </a:r>
            <a:r>
              <a:rPr lang="ko-KR" altLang="en-US" sz="1400" dirty="0" err="1"/>
              <a:t>오는거</a:t>
            </a:r>
            <a:r>
              <a:rPr lang="ko-KR" altLang="en-US" sz="1400" dirty="0"/>
              <a:t> 아니야</a:t>
            </a:r>
            <a:r>
              <a:rPr lang="en-US" altLang="ko-KR" sz="1400" dirty="0"/>
              <a:t>? </a:t>
            </a:r>
          </a:p>
          <a:p>
            <a:endParaRPr lang="en-US" altLang="ko-KR" sz="1400" dirty="0"/>
          </a:p>
          <a:p>
            <a:r>
              <a:rPr lang="ko-KR" altLang="en-US" sz="1400" dirty="0"/>
              <a:t>너무 불안한데 </a:t>
            </a:r>
            <a:r>
              <a:rPr lang="en-US" altLang="ko-KR" sz="1400" dirty="0"/>
              <a:t>.. </a:t>
            </a:r>
            <a:r>
              <a:rPr lang="ko-KR" altLang="en-US" sz="1400" dirty="0"/>
              <a:t>한국 경제 미래는 어떻게 될까</a:t>
            </a:r>
            <a:r>
              <a:rPr lang="en-US" altLang="ko-KR" sz="1400" dirty="0"/>
              <a:t>?</a:t>
            </a:r>
          </a:p>
          <a:p>
            <a:r>
              <a:rPr lang="en-US" altLang="ko-KR" sz="1400" dirty="0"/>
              <a:t> </a:t>
            </a:r>
          </a:p>
          <a:p>
            <a:r>
              <a:rPr lang="ko-KR" altLang="en-US" sz="1400" dirty="0"/>
              <a:t>경제전망을 </a:t>
            </a:r>
            <a:r>
              <a:rPr lang="ko-KR" altLang="en-US" sz="1400" dirty="0" err="1"/>
              <a:t>봐야겠다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20FCDF-02AF-4E20-97F0-5B75C9645471}"/>
              </a:ext>
            </a:extLst>
          </p:cNvPr>
          <p:cNvSpPr txBox="1"/>
          <p:nvPr/>
        </p:nvSpPr>
        <p:spPr>
          <a:xfrm>
            <a:off x="1178518" y="468132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집에 온 철수씨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D120D7-8487-42A2-9D44-575AF7DC0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0"/>
            <a:ext cx="55801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9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-5296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9E805B6-264F-48A0-AECE-9D3AA38698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>
            <a:fillRect/>
          </a:stretch>
        </p:blipFill>
        <p:spPr>
          <a:xfrm>
            <a:off x="154649" y="3770315"/>
            <a:ext cx="918116" cy="1280339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221780" y="92847"/>
            <a:ext cx="2821176" cy="304254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755575" y="412029"/>
            <a:ext cx="1852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무슨 소리인지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하나도 모르겠네</a:t>
            </a:r>
            <a:r>
              <a:rPr lang="en-US" altLang="ko-KR" sz="1600" dirty="0"/>
              <a:t>…</a:t>
            </a:r>
          </a:p>
          <a:p>
            <a:endParaRPr lang="en-US" altLang="ko-KR" sz="1600" dirty="0"/>
          </a:p>
          <a:p>
            <a:r>
              <a:rPr lang="ko-KR" altLang="en-US" sz="1600" dirty="0"/>
              <a:t>누가 요약해서 한국 경제 전망을 알려주면 얼마나 좋을까</a:t>
            </a:r>
            <a:r>
              <a:rPr lang="en-US" altLang="ko-KR" sz="1600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20FCDF-02AF-4E20-97F0-5B75C9645471}"/>
              </a:ext>
            </a:extLst>
          </p:cNvPr>
          <p:cNvSpPr txBox="1"/>
          <p:nvPr/>
        </p:nvSpPr>
        <p:spPr>
          <a:xfrm>
            <a:off x="1178518" y="468132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집에 온 철수씨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81845-CFC0-4A4E-894F-DEA53E1E5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17" y="0"/>
            <a:ext cx="59492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5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38870" y="159482"/>
            <a:ext cx="9144000" cy="576064"/>
          </a:xfrm>
        </p:spPr>
        <p:txBody>
          <a:bodyPr/>
          <a:lstStyle/>
          <a:p>
            <a:r>
              <a:rPr lang="ko-KR" altLang="en-US" dirty="0"/>
              <a:t>데이터 수집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973577" y="1379880"/>
            <a:ext cx="2592288" cy="986468"/>
            <a:chOff x="803640" y="3362835"/>
            <a:chExt cx="2059657" cy="986468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u="sng" kern="0" spc="0" dirty="0">
                  <a:solidFill>
                    <a:srgbClr val="0000FF"/>
                  </a:solidFill>
                  <a:effectLst/>
                  <a:uFill>
                    <a:solidFill>
                      <a:srgbClr val="0000FF"/>
                    </a:solidFill>
                  </a:uFill>
                  <a:latin typeface="함초롬바탕" panose="02030604000101010101" pitchFamily="18" charset="-127"/>
                  <a:ea typeface="함초롬바탕" panose="02030604000101010101" pitchFamily="18" charset="-127"/>
                  <a:hlinkClick r:id="rId2"/>
                </a:rPr>
                <a:t>http://kostat.go.kr/portal/korea/kor_nw/1/1/index.board</a:t>
              </a:r>
              <a:endParaRPr lang="en-US" altLang="ko-KR" sz="11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  <a:p>
              <a:pPr algn="r"/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통계청 산업활동 동향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72065" y="2436220"/>
            <a:ext cx="3364001" cy="423205"/>
            <a:chOff x="246266" y="3579862"/>
            <a:chExt cx="2672808" cy="423205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6266" y="3726068"/>
              <a:ext cx="2672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통계청 각종 경제지표 동향 장기 데이터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18225" y="3424294"/>
            <a:ext cx="2655621" cy="714051"/>
            <a:chOff x="759661" y="3581982"/>
            <a:chExt cx="2109977" cy="714051"/>
          </a:xfrm>
        </p:grpSpPr>
        <p:sp>
          <p:nvSpPr>
            <p:cNvPr id="48" name="TextBox 47"/>
            <p:cNvSpPr txBox="1"/>
            <p:nvPr/>
          </p:nvSpPr>
          <p:spPr>
            <a:xfrm>
              <a:off x="809981" y="38343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  <a:hlinkClick r:id="rId3"/>
                </a:rPr>
                <a:t>https://ecos.bok.or.kr/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9661" y="358198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한국은행 경제통계시스템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91916" y="70262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기획재정부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정책게시판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5580112" y="2712171"/>
            <a:ext cx="2592288" cy="1048024"/>
            <a:chOff x="803640" y="3362835"/>
            <a:chExt cx="2059657" cy="1048024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u="sng" kern="0" spc="0" dirty="0">
                  <a:solidFill>
                    <a:srgbClr val="0000FF"/>
                  </a:solidFill>
                  <a:effectLst/>
                  <a:uFill>
                    <a:solidFill>
                      <a:srgbClr val="0000FF"/>
                    </a:solidFill>
                  </a:uFill>
                  <a:latin typeface="함초롬바탕" panose="02030604000101010101" pitchFamily="18" charset="-127"/>
                  <a:ea typeface="함초롬바탕" panose="02030604000101010101" pitchFamily="18" charset="-127"/>
                  <a:hlinkClick r:id="rId4"/>
                </a:rPr>
                <a:t>http://ww17.stats.oced.org/Index.aspx?data%20setcode=MEI_CLI&amp;lang=e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OECD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선행지수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817F193-0150-4A7B-86AD-4C9189C61726}"/>
              </a:ext>
            </a:extLst>
          </p:cNvPr>
          <p:cNvSpPr txBox="1"/>
          <p:nvPr/>
        </p:nvSpPr>
        <p:spPr>
          <a:xfrm>
            <a:off x="2310534" y="2712171"/>
            <a:ext cx="1244744" cy="325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http://kosis.kr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grpSp>
        <p:nvGrpSpPr>
          <p:cNvPr id="57" name="Group 9">
            <a:extLst>
              <a:ext uri="{FF2B5EF4-FFF2-40B4-BE49-F238E27FC236}">
                <a16:creationId xmlns:a16="http://schemas.microsoft.com/office/drawing/2014/main" id="{6F6CCC62-F65C-4735-BE0E-3CD94F9BD133}"/>
              </a:ext>
            </a:extLst>
          </p:cNvPr>
          <p:cNvGrpSpPr/>
          <p:nvPr/>
        </p:nvGrpSpPr>
        <p:grpSpPr>
          <a:xfrm>
            <a:off x="4381883" y="1037852"/>
            <a:ext cx="835293" cy="720080"/>
            <a:chOff x="3496214" y="1275606"/>
            <a:chExt cx="1060704" cy="914400"/>
          </a:xfrm>
        </p:grpSpPr>
        <p:sp>
          <p:nvSpPr>
            <p:cNvPr id="58" name="Hexagon 10">
              <a:extLst>
                <a:ext uri="{FF2B5EF4-FFF2-40B4-BE49-F238E27FC236}">
                  <a16:creationId xmlns:a16="http://schemas.microsoft.com/office/drawing/2014/main" id="{4C08147C-53AC-408D-8C3B-A9993FC67F64}"/>
                </a:ext>
              </a:extLst>
            </p:cNvPr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Hexagon 11">
              <a:extLst>
                <a:ext uri="{FF2B5EF4-FFF2-40B4-BE49-F238E27FC236}">
                  <a16:creationId xmlns:a16="http://schemas.microsoft.com/office/drawing/2014/main" id="{008E2558-10CD-423B-8CDF-5D94A2C13796}"/>
                </a:ext>
              </a:extLst>
            </p:cNvPr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Arrow Connector 24">
            <a:extLst>
              <a:ext uri="{FF2B5EF4-FFF2-40B4-BE49-F238E27FC236}">
                <a16:creationId xmlns:a16="http://schemas.microsoft.com/office/drawing/2014/main" id="{1432AD73-3119-4BA1-AEA9-DE3CD77416AE}"/>
              </a:ext>
            </a:extLst>
          </p:cNvPr>
          <p:cNvCxnSpPr/>
          <p:nvPr/>
        </p:nvCxnSpPr>
        <p:spPr>
          <a:xfrm>
            <a:off x="5214503" y="1518379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49">
            <a:extLst>
              <a:ext uri="{FF2B5EF4-FFF2-40B4-BE49-F238E27FC236}">
                <a16:creationId xmlns:a16="http://schemas.microsoft.com/office/drawing/2014/main" id="{AA08FDDD-BFB6-4254-92E5-C849FC3F8058}"/>
              </a:ext>
            </a:extLst>
          </p:cNvPr>
          <p:cNvGrpSpPr/>
          <p:nvPr/>
        </p:nvGrpSpPr>
        <p:grpSpPr>
          <a:xfrm>
            <a:off x="5586585" y="2009967"/>
            <a:ext cx="2592288" cy="863358"/>
            <a:chOff x="803640" y="3362835"/>
            <a:chExt cx="2059657" cy="86335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B041976-94DB-40E5-ACB9-33DA74454E3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u="sng" kern="0" spc="0" dirty="0">
                  <a:solidFill>
                    <a:srgbClr val="0000FF"/>
                  </a:solidFill>
                  <a:effectLst/>
                  <a:uFill>
                    <a:solidFill>
                      <a:srgbClr val="0000FF"/>
                    </a:solidFill>
                  </a:uFill>
                  <a:latin typeface="함초롬바탕" panose="02030604000101010101" pitchFamily="18" charset="-127"/>
                  <a:ea typeface="함초롬바탕" panose="02030604000101010101" pitchFamily="18" charset="-127"/>
                  <a:hlinkClick r:id="rId6"/>
                </a:rPr>
                <a:t>http://www.motie.go.kr/motie/ne/presse/press2/bbs/bbsList.do</a:t>
              </a:r>
              <a:endPara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endParaRP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46CF683-E3DD-4866-96B7-8AE475E9FBC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수출입 동향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산업통상자원부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B34DE17-0E25-46AE-BCAB-4A3056AF6A57}"/>
              </a:ext>
            </a:extLst>
          </p:cNvPr>
          <p:cNvSpPr txBox="1"/>
          <p:nvPr/>
        </p:nvSpPr>
        <p:spPr>
          <a:xfrm>
            <a:off x="5356773" y="993669"/>
            <a:ext cx="28221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7"/>
              </a:rPr>
              <a:t>http://www.moef.go.kr/com/bbs/ComtPolbbsList.do?bbsId=MOSFBBS_000000000039&amp;policyCategory=POL11&amp;searchMainYn=N</a:t>
            </a:r>
            <a:endParaRPr lang="en-US" altLang="ko-KR" sz="9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algn="r"/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D25BDB-106A-423A-9DF9-2AAD452BD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9338" y="1221600"/>
            <a:ext cx="509944" cy="3239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DFEFDE7-35C5-479D-8D4F-CF87C5B36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140" y="3962324"/>
            <a:ext cx="642216" cy="31166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FBD953-D3F8-49AB-843A-DADB0F9C23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4261" y="3396068"/>
            <a:ext cx="615553" cy="46166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54F9A9F-B560-497E-AD2B-F480861D41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7168" y="2558729"/>
            <a:ext cx="603916" cy="2766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073A89C-285E-4901-95CE-63E580B99E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1000" y="2907237"/>
            <a:ext cx="420496" cy="42049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B2FE87F-544A-46EF-827B-F5C6F6B2C0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1339" y="1938218"/>
            <a:ext cx="420496" cy="4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6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0480"/>
          <p:cNvGrpSpPr/>
          <p:nvPr/>
        </p:nvGrpSpPr>
        <p:grpSpPr>
          <a:xfrm>
            <a:off x="1360332" y="1541512"/>
            <a:ext cx="7025063" cy="1816297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97741" y="232731"/>
            <a:ext cx="9144000" cy="576064"/>
          </a:xfrm>
        </p:spPr>
        <p:txBody>
          <a:bodyPr/>
          <a:lstStyle/>
          <a:p>
            <a:r>
              <a:rPr lang="en-US" altLang="ko-KR" dirty="0"/>
              <a:t>Data Analysis Steps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2197" y="1130448"/>
            <a:ext cx="914400" cy="9144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09680" y="1130448"/>
            <a:ext cx="914400" cy="9144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163" y="1130448"/>
            <a:ext cx="914400" cy="9144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65939" y="2863724"/>
            <a:ext cx="914400" cy="914400"/>
            <a:chOff x="5364088" y="2787774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953422" y="2863724"/>
            <a:ext cx="914400" cy="9144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69737" y="1434246"/>
            <a:ext cx="306803" cy="306803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57220" y="1434246"/>
            <a:ext cx="306803" cy="306803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3913479" y="3167523"/>
            <a:ext cx="306803" cy="306803"/>
            <a:chOff x="1547664" y="3147814"/>
            <a:chExt cx="720080" cy="720080"/>
          </a:xfrm>
        </p:grpSpPr>
        <p:sp>
          <p:nvSpPr>
            <p:cNvPr id="27" name="Oval 2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8169371" y="2300884"/>
            <a:ext cx="306803" cy="306803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Block Arc 14"/>
          <p:cNvSpPr/>
          <p:nvPr/>
        </p:nvSpPr>
        <p:spPr>
          <a:xfrm rot="16200000">
            <a:off x="1212690" y="1420832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02480" y="1450550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3920239" y="1430872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5298806" y="3109076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ed Rectangle 27"/>
          <p:cNvSpPr/>
          <p:nvPr/>
        </p:nvSpPr>
        <p:spPr>
          <a:xfrm>
            <a:off x="2571070" y="3194540"/>
            <a:ext cx="329069" cy="2527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67418" y="2118466"/>
            <a:ext cx="2023958" cy="494026"/>
            <a:chOff x="803640" y="3362835"/>
            <a:chExt cx="2059657" cy="494026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문제 정의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54899" y="2118466"/>
            <a:ext cx="2023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수집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80133" y="2108943"/>
            <a:ext cx="2023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전처리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23626" y="3859437"/>
            <a:ext cx="2023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시각화 및 탐색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11110" y="3859437"/>
            <a:ext cx="2023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844462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자유 주제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자유롭게 주제 정해보기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572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43808" y="2931790"/>
            <a:ext cx="3894936" cy="576063"/>
          </a:xfrm>
        </p:spPr>
        <p:txBody>
          <a:bodyPr/>
          <a:lstStyle/>
          <a:p>
            <a:r>
              <a:rPr lang="en-US" altLang="ko-KR" sz="1800" dirty="0"/>
              <a:t>1.</a:t>
            </a:r>
            <a:r>
              <a:rPr lang="ko-KR" altLang="en-US" sz="1800" dirty="0"/>
              <a:t> 내일은 얼마나 팔릴까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43808" y="3363838"/>
            <a:ext cx="3894936" cy="1152128"/>
          </a:xfrm>
        </p:spPr>
        <p:txBody>
          <a:bodyPr/>
          <a:lstStyle/>
          <a:p>
            <a:pPr lvl="0"/>
            <a:r>
              <a:rPr lang="ko-KR" altLang="en-US" dirty="0"/>
              <a:t>매출액으로 살펴보는 미래 매출액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7900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35226" y="180028"/>
            <a:ext cx="4860032" cy="576064"/>
          </a:xfrm>
        </p:spPr>
        <p:txBody>
          <a:bodyPr/>
          <a:lstStyle/>
          <a:p>
            <a:pPr algn="l"/>
            <a:r>
              <a:rPr lang="ko-KR" altLang="en-US" dirty="0"/>
              <a:t>매출액 예측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CC540D-AC8F-4920-B0C1-1CF4FEDEC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7" y="2787774"/>
            <a:ext cx="1854584" cy="185458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E025E02-65C3-4E94-9D36-829182C04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187" y="1676738"/>
            <a:ext cx="2222071" cy="2222071"/>
          </a:xfrm>
          <a:prstGeom prst="rect">
            <a:avLst/>
          </a:prstGeom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6FA6D7E8-9ADF-47E3-A066-B9BAA0C18ACD}"/>
              </a:ext>
            </a:extLst>
          </p:cNvPr>
          <p:cNvSpPr/>
          <p:nvPr/>
        </p:nvSpPr>
        <p:spPr>
          <a:xfrm rot="1300789">
            <a:off x="1834967" y="984385"/>
            <a:ext cx="3684078" cy="304254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8F7C75-2BFE-4779-8BC3-879533C4F5BE}"/>
              </a:ext>
            </a:extLst>
          </p:cNvPr>
          <p:cNvSpPr txBox="1"/>
          <p:nvPr/>
        </p:nvSpPr>
        <p:spPr>
          <a:xfrm>
            <a:off x="2176360" y="1670980"/>
            <a:ext cx="30012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내일 얼마나 팔릴 지 안다면 재료를 많이 남기지 않고 팔 수 있을 텐데</a:t>
            </a:r>
            <a:r>
              <a:rPr lang="en-US" altLang="ko-KR" sz="1600" dirty="0"/>
              <a:t>… </a:t>
            </a:r>
            <a:r>
              <a:rPr lang="ko-KR" altLang="en-US" sz="1600" dirty="0"/>
              <a:t>적게 준비 </a:t>
            </a:r>
            <a:r>
              <a:rPr lang="ko-KR" altLang="en-US" sz="1600" dirty="0" err="1"/>
              <a:t>하자니</a:t>
            </a:r>
            <a:r>
              <a:rPr lang="ko-KR" altLang="en-US" sz="1600" dirty="0"/>
              <a:t> 부족할 것 같고</a:t>
            </a:r>
            <a:r>
              <a:rPr lang="en-US" altLang="ko-KR" sz="1600" dirty="0"/>
              <a:t>… </a:t>
            </a:r>
          </a:p>
          <a:p>
            <a:r>
              <a:rPr lang="ko-KR" altLang="en-US" sz="1600" dirty="0"/>
              <a:t>많이 준비 </a:t>
            </a:r>
            <a:r>
              <a:rPr lang="ko-KR" altLang="en-US" sz="1600" dirty="0" err="1"/>
              <a:t>하자니</a:t>
            </a:r>
            <a:r>
              <a:rPr lang="ko-KR" altLang="en-US" sz="1600" dirty="0"/>
              <a:t> 재고가 남을 거 같고 </a:t>
            </a:r>
            <a:r>
              <a:rPr lang="en-US" altLang="ko-KR" sz="1600" dirty="0"/>
              <a:t>.. </a:t>
            </a:r>
            <a:r>
              <a:rPr lang="ko-KR" altLang="en-US" sz="1600" dirty="0"/>
              <a:t>이를 어쩐 담</a:t>
            </a:r>
            <a:r>
              <a:rPr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5015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91780" y="3075806"/>
            <a:ext cx="4788532" cy="576063"/>
          </a:xfrm>
        </p:spPr>
        <p:txBody>
          <a:bodyPr/>
          <a:lstStyle/>
          <a:p>
            <a:r>
              <a:rPr lang="en-US" altLang="ko-KR" sz="1800" dirty="0"/>
              <a:t>2.</a:t>
            </a:r>
            <a:r>
              <a:rPr lang="ko-KR" altLang="en-US" sz="1800" dirty="0"/>
              <a:t> 코인에도 신호등이 있다면 얼마나 좋을까</a:t>
            </a:r>
            <a:r>
              <a:rPr lang="en-US" altLang="ko-KR" sz="1800" dirty="0"/>
              <a:t>?</a:t>
            </a:r>
            <a:endParaRPr lang="ko-KR" alt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1780" y="3363837"/>
            <a:ext cx="4176464" cy="1152128"/>
          </a:xfrm>
        </p:spPr>
        <p:txBody>
          <a:bodyPr/>
          <a:lstStyle/>
          <a:p>
            <a:pPr lvl="0"/>
            <a:r>
              <a:rPr lang="ko-KR" altLang="en-US" dirty="0"/>
              <a:t>코인 가격의 변동을 통해 알아보는 코인 위험신호</a:t>
            </a:r>
            <a:endParaRPr lang="en-US" altLang="ko-KR" dirty="0"/>
          </a:p>
          <a:p>
            <a:pPr lvl="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679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6095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B9E805B6-264F-48A0-AECE-9D3AA386985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4128"/>
          <a:stretch>
            <a:fillRect/>
          </a:stretch>
        </p:blipFill>
        <p:spPr>
          <a:xfrm>
            <a:off x="7242020" y="3581707"/>
            <a:ext cx="918116" cy="1280339"/>
          </a:xfrm>
        </p:spPr>
      </p:pic>
      <p:pic>
        <p:nvPicPr>
          <p:cNvPr id="37" name="그림 개체 틀 36">
            <a:extLst>
              <a:ext uri="{FF2B5EF4-FFF2-40B4-BE49-F238E27FC236}">
                <a16:creationId xmlns:a16="http://schemas.microsoft.com/office/drawing/2014/main" id="{37076CEA-BE4A-4802-809B-A016F5ADEF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r="28997"/>
          <a:stretch>
            <a:fillRect/>
          </a:stretch>
        </p:blipFill>
        <p:spPr>
          <a:xfrm>
            <a:off x="724332" y="3718190"/>
            <a:ext cx="694352" cy="1139695"/>
          </a:xfrm>
        </p:spPr>
      </p:pic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211432" y="2225013"/>
            <a:ext cx="2654008" cy="1200329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399090" y="2616929"/>
            <a:ext cx="282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저거 빨리 사야하는 거</a:t>
            </a:r>
            <a:endParaRPr lang="en-US" altLang="ko-KR" dirty="0"/>
          </a:p>
          <a:p>
            <a:r>
              <a:rPr lang="ko-KR" altLang="en-US" dirty="0"/>
              <a:t>아니야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4" name="말풍선: 타원형 43">
            <a:extLst>
              <a:ext uri="{FF2B5EF4-FFF2-40B4-BE49-F238E27FC236}">
                <a16:creationId xmlns:a16="http://schemas.microsoft.com/office/drawing/2014/main" id="{2A49BD65-9B65-499D-A42F-EA087D9A12A2}"/>
              </a:ext>
            </a:extLst>
          </p:cNvPr>
          <p:cNvSpPr/>
          <p:nvPr/>
        </p:nvSpPr>
        <p:spPr>
          <a:xfrm flipH="1">
            <a:off x="5801563" y="2581461"/>
            <a:ext cx="2776278" cy="823651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7A0F14-7DDE-450C-81A1-EE850A673742}"/>
              </a:ext>
            </a:extLst>
          </p:cNvPr>
          <p:cNvSpPr txBox="1"/>
          <p:nvPr/>
        </p:nvSpPr>
        <p:spPr>
          <a:xfrm>
            <a:off x="6141127" y="2863425"/>
            <a:ext cx="286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빨리 사야 </a:t>
            </a:r>
            <a:r>
              <a:rPr lang="ko-KR" altLang="en-US" dirty="0" err="1"/>
              <a:t>겠다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pic>
        <p:nvPicPr>
          <p:cNvPr id="14" name="그림 개체 틀 36">
            <a:extLst>
              <a:ext uri="{FF2B5EF4-FFF2-40B4-BE49-F238E27FC236}">
                <a16:creationId xmlns:a16="http://schemas.microsoft.com/office/drawing/2014/main" id="{B30A4FF1-09BB-4CDD-B24D-FE6759185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7" r="28997"/>
          <a:stretch>
            <a:fillRect/>
          </a:stretch>
        </p:blipFill>
        <p:spPr>
          <a:xfrm>
            <a:off x="4709068" y="3921968"/>
            <a:ext cx="811650" cy="1139695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CDA6D95A-8C77-4558-B9E7-37BD28A36EAE}"/>
              </a:ext>
            </a:extLst>
          </p:cNvPr>
          <p:cNvSpPr/>
          <p:nvPr/>
        </p:nvSpPr>
        <p:spPr>
          <a:xfrm flipH="1">
            <a:off x="2992251" y="2888055"/>
            <a:ext cx="2682501" cy="823651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D7C7FA-297F-4E9F-A36F-223B47B1F096}"/>
              </a:ext>
            </a:extLst>
          </p:cNvPr>
          <p:cNvSpPr txBox="1"/>
          <p:nvPr/>
        </p:nvSpPr>
        <p:spPr>
          <a:xfrm>
            <a:off x="3313554" y="3123590"/>
            <a:ext cx="286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위험할 것 같은데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A6E05E-9828-4C99-AFE3-4FF031058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0"/>
            <a:ext cx="4860032" cy="211388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063204-748B-4729-AC09-D3704D115E1A}"/>
              </a:ext>
            </a:extLst>
          </p:cNvPr>
          <p:cNvSpPr/>
          <p:nvPr/>
        </p:nvSpPr>
        <p:spPr>
          <a:xfrm rot="18909057">
            <a:off x="5503009" y="1970618"/>
            <a:ext cx="93568" cy="635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DB1673-D769-4EE0-ABC3-2031635C523C}"/>
              </a:ext>
            </a:extLst>
          </p:cNvPr>
          <p:cNvSpPr/>
          <p:nvPr/>
        </p:nvSpPr>
        <p:spPr>
          <a:xfrm rot="2544901">
            <a:off x="3616448" y="1953008"/>
            <a:ext cx="150032" cy="7056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A46B3-F4D0-4473-B9ED-4EFC1FAE9D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48" y="3674582"/>
            <a:ext cx="1264191" cy="12641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459664-135A-42D1-A030-F11F212DF29C}"/>
              </a:ext>
            </a:extLst>
          </p:cNvPr>
          <p:cNvSpPr txBox="1"/>
          <p:nvPr/>
        </p:nvSpPr>
        <p:spPr>
          <a:xfrm>
            <a:off x="-37984" y="131329"/>
            <a:ext cx="282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친구들과 </a:t>
            </a:r>
            <a:r>
              <a:rPr lang="en-US" altLang="ko-KR" dirty="0"/>
              <a:t>TV</a:t>
            </a:r>
            <a:r>
              <a:rPr lang="ko-KR" altLang="en-US" dirty="0"/>
              <a:t>를 보던</a:t>
            </a:r>
            <a:endParaRPr lang="en-US" altLang="ko-KR" dirty="0"/>
          </a:p>
          <a:p>
            <a:r>
              <a:rPr lang="ko-KR" altLang="en-US" dirty="0"/>
              <a:t>영희씨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6828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643178" y="267495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827584" y="8750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뭘 사야하지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6F485-4D37-420D-BA01-02A842E325A5}"/>
              </a:ext>
            </a:extLst>
          </p:cNvPr>
          <p:cNvSpPr txBox="1"/>
          <p:nvPr/>
        </p:nvSpPr>
        <p:spPr>
          <a:xfrm>
            <a:off x="179512" y="417861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친구들의 대화 듣고 코인에 투자하기로 한 영희씨</a:t>
            </a:r>
            <a:r>
              <a:rPr lang="en-US" altLang="ko-KR" dirty="0"/>
              <a:t>. </a:t>
            </a:r>
            <a:r>
              <a:rPr lang="ko-KR" altLang="en-US" dirty="0"/>
              <a:t>그러나 무슨 코인을 사야 할지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코인의 위험성은 어떻게 되는지 볼 수 있는 방법이 없어 고민중이다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889DC0-DD66-4BB8-9F42-5B4BEFA01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8" y="1939654"/>
            <a:ext cx="1264191" cy="1264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A79137-41C2-4A4C-8F09-76A795B2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2" y="24152"/>
            <a:ext cx="6188196" cy="39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122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-7232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643178" y="267495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930233" y="5379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 코인 사려고 하는 데 뭐 사야해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6F485-4D37-420D-BA01-02A842E325A5}"/>
              </a:ext>
            </a:extLst>
          </p:cNvPr>
          <p:cNvSpPr txBox="1"/>
          <p:nvPr/>
        </p:nvSpPr>
        <p:spPr>
          <a:xfrm>
            <a:off x="179610" y="44548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할 수 없이 친구들에게 물어보지만 사야 할 이유를 아직 모르겠다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889DC0-DD66-4BB8-9F42-5B4BEFA01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8" y="1939654"/>
            <a:ext cx="1264191" cy="1264191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88E97B61-ADB9-48B9-A3C3-4BF61DEE49B7}"/>
              </a:ext>
            </a:extLst>
          </p:cNvPr>
          <p:cNvSpPr/>
          <p:nvPr/>
        </p:nvSpPr>
        <p:spPr>
          <a:xfrm flipH="1">
            <a:off x="5063092" y="397144"/>
            <a:ext cx="2776278" cy="1280339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0ED3BA-0CB0-43D7-8387-12B4ACF761E5}"/>
              </a:ext>
            </a:extLst>
          </p:cNvPr>
          <p:cNvSpPr txBox="1"/>
          <p:nvPr/>
        </p:nvSpPr>
        <p:spPr>
          <a:xfrm>
            <a:off x="5623139" y="63478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도지코인</a:t>
            </a:r>
            <a:r>
              <a:rPr lang="ko-KR" altLang="en-US" dirty="0"/>
              <a:t> 사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왈왈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3B8A6716-4677-4899-AD42-CE2559FF2F46}"/>
              </a:ext>
            </a:extLst>
          </p:cNvPr>
          <p:cNvSpPr/>
          <p:nvPr/>
        </p:nvSpPr>
        <p:spPr>
          <a:xfrm flipH="1">
            <a:off x="2708189" y="1006150"/>
            <a:ext cx="2290864" cy="1280339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CFEE06-E117-417B-81A6-361B8A3B7DFD}"/>
              </a:ext>
            </a:extLst>
          </p:cNvPr>
          <p:cNvSpPr txBox="1"/>
          <p:nvPr/>
        </p:nvSpPr>
        <p:spPr>
          <a:xfrm>
            <a:off x="3095426" y="1405577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당연히 </a:t>
            </a:r>
            <a:r>
              <a:rPr lang="ko-KR" altLang="en-US" dirty="0" err="1"/>
              <a:t>비트코인이지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120B1D-6731-4A0A-AA9F-4A34C05ED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736" y="2370030"/>
            <a:ext cx="1764704" cy="16676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7C1188-4C91-48CD-AE8A-4321383A7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288" y="1859824"/>
            <a:ext cx="2290864" cy="21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38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279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말풍선: 타원형 40">
            <a:extLst>
              <a:ext uri="{FF2B5EF4-FFF2-40B4-BE49-F238E27FC236}">
                <a16:creationId xmlns:a16="http://schemas.microsoft.com/office/drawing/2014/main" id="{576B8E83-F0F0-45D6-AE0E-635BE4E06A01}"/>
              </a:ext>
            </a:extLst>
          </p:cNvPr>
          <p:cNvSpPr/>
          <p:nvPr/>
        </p:nvSpPr>
        <p:spPr>
          <a:xfrm>
            <a:off x="643178" y="267495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7FD781-50E0-43C3-A6F7-59AF2C100522}"/>
              </a:ext>
            </a:extLst>
          </p:cNvPr>
          <p:cNvSpPr txBox="1"/>
          <p:nvPr/>
        </p:nvSpPr>
        <p:spPr>
          <a:xfrm>
            <a:off x="930233" y="537944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나 코인 사려고 하는 데 뭐 사야해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F6F485-4D37-420D-BA01-02A842E325A5}"/>
              </a:ext>
            </a:extLst>
          </p:cNvPr>
          <p:cNvSpPr txBox="1"/>
          <p:nvPr/>
        </p:nvSpPr>
        <p:spPr>
          <a:xfrm>
            <a:off x="179512" y="4179493"/>
            <a:ext cx="834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그러다가 증권사에서 일하는 친구와 이야기 하게 되고</a:t>
            </a:r>
            <a:r>
              <a:rPr lang="en-US" altLang="ko-KR" dirty="0"/>
              <a:t>, </a:t>
            </a:r>
            <a:r>
              <a:rPr lang="ko-KR" altLang="en-US" dirty="0"/>
              <a:t>증권사 친구는 코인은 안 하지만</a:t>
            </a:r>
            <a:r>
              <a:rPr lang="en-US" altLang="ko-KR" dirty="0"/>
              <a:t>, </a:t>
            </a:r>
            <a:r>
              <a:rPr lang="ko-KR" altLang="en-US" dirty="0"/>
              <a:t>주식의 경우 </a:t>
            </a:r>
            <a:r>
              <a:rPr lang="en-US" altLang="ko-KR" dirty="0"/>
              <a:t>MTS</a:t>
            </a:r>
            <a:r>
              <a:rPr lang="ko-KR" altLang="en-US" dirty="0"/>
              <a:t>앱에 들어가면 각종 지표와 인공지능이 위험성을 알려준다며</a:t>
            </a:r>
            <a:r>
              <a:rPr lang="en-US" altLang="ko-KR" dirty="0"/>
              <a:t>, </a:t>
            </a:r>
            <a:r>
              <a:rPr lang="ko-KR" altLang="en-US" dirty="0"/>
              <a:t>코인도 그렇게 보면 되지 않겠냐는 얘기를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3889DC0-DD66-4BB8-9F42-5B4BEFA01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8" y="1939654"/>
            <a:ext cx="1264191" cy="12641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14E920-14EC-4671-A1AE-4CF49F997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677483"/>
            <a:ext cx="2294079" cy="2294079"/>
          </a:xfrm>
          <a:prstGeom prst="rect">
            <a:avLst/>
          </a:prstGeom>
        </p:spPr>
      </p:pic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A70DBA73-5785-4C6C-9E02-69FA2D01EA9C}"/>
              </a:ext>
            </a:extLst>
          </p:cNvPr>
          <p:cNvSpPr/>
          <p:nvPr/>
        </p:nvSpPr>
        <p:spPr>
          <a:xfrm flipH="1">
            <a:off x="3058855" y="266785"/>
            <a:ext cx="3384375" cy="195230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42882-F4B6-45CB-A882-01A3AF82FBD9}"/>
              </a:ext>
            </a:extLst>
          </p:cNvPr>
          <p:cNvSpPr txBox="1"/>
          <p:nvPr/>
        </p:nvSpPr>
        <p:spPr>
          <a:xfrm>
            <a:off x="3664828" y="766019"/>
            <a:ext cx="21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각종 지표들을 비교해보고 인공지능이 추천 해주는 대로 해봐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047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583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C8123-1CFA-47A9-8FDC-F7E34286D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10" y="14086"/>
            <a:ext cx="3448852" cy="51294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DFD78-C21B-4F66-ABE7-FC199B9F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58" y="-6854"/>
            <a:ext cx="3086551" cy="516444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A88F73-C4BD-4C5C-9ED1-8DEA1F72A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03798"/>
            <a:ext cx="1264191" cy="1264191"/>
          </a:xfrm>
          <a:prstGeom prst="rect">
            <a:avLst/>
          </a:prstGeom>
        </p:spPr>
      </p:pic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AEF7ED5F-768E-46E9-9332-534F61EEC1A1}"/>
              </a:ext>
            </a:extLst>
          </p:cNvPr>
          <p:cNvSpPr/>
          <p:nvPr/>
        </p:nvSpPr>
        <p:spPr>
          <a:xfrm>
            <a:off x="189182" y="709896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B0C8D-2E59-4D6F-9EE3-A4C58ADB3CA6}"/>
              </a:ext>
            </a:extLst>
          </p:cNvPr>
          <p:cNvSpPr txBox="1"/>
          <p:nvPr/>
        </p:nvSpPr>
        <p:spPr>
          <a:xfrm>
            <a:off x="475079" y="980345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흠 추천을 하니까 사는게 좋겠군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5FF7B-D489-4DA0-9B55-D65C7ECEC9D6}"/>
              </a:ext>
            </a:extLst>
          </p:cNvPr>
          <p:cNvSpPr txBox="1"/>
          <p:nvPr/>
        </p:nvSpPr>
        <p:spPr>
          <a:xfrm>
            <a:off x="251520" y="4343110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MTS</a:t>
            </a:r>
            <a:r>
              <a:rPr lang="ko-KR" altLang="en-US" dirty="0"/>
              <a:t>를 살펴보는 영희씨</a:t>
            </a:r>
          </a:p>
        </p:txBody>
      </p:sp>
    </p:spTree>
    <p:extLst>
      <p:ext uri="{BB962C8B-B14F-4D97-AF65-F5344CB8AC3E}">
        <p14:creationId xmlns:p14="http://schemas.microsoft.com/office/powerpoint/2010/main" val="3140455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583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4D79FE-06AE-4D47-ADBB-10F390F6A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94" y="10848"/>
            <a:ext cx="2986548" cy="5143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7E75C3-4250-4DB5-B2D6-6FA2ECF8C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262" y="0"/>
            <a:ext cx="3684099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AA1152-104E-4B99-9C56-D0F80C9A01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03798"/>
            <a:ext cx="1264191" cy="126419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BD9ACD76-444A-4869-B3E2-2997624BFE21}"/>
              </a:ext>
            </a:extLst>
          </p:cNvPr>
          <p:cNvSpPr/>
          <p:nvPr/>
        </p:nvSpPr>
        <p:spPr>
          <a:xfrm>
            <a:off x="189182" y="709896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55E3A-82AB-4E2A-9238-FFFE2E4ED82B}"/>
              </a:ext>
            </a:extLst>
          </p:cNvPr>
          <p:cNvSpPr txBox="1"/>
          <p:nvPr/>
        </p:nvSpPr>
        <p:spPr>
          <a:xfrm>
            <a:off x="475079" y="980345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세상이 참 좋아졌구나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63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4BD978-24A9-4F04-92A2-99BC7A66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064"/>
            <a:ext cx="9144000" cy="467334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8C09287-9403-4A2A-8E89-18ACE63B9A06}"/>
              </a:ext>
            </a:extLst>
          </p:cNvPr>
          <p:cNvSpPr txBox="1">
            <a:spLocks/>
          </p:cNvSpPr>
          <p:nvPr/>
        </p:nvSpPr>
        <p:spPr>
          <a:xfrm>
            <a:off x="2411760" y="0"/>
            <a:ext cx="9144000" cy="57606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Data Analysis Steps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52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583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A1152-104E-4B99-9C56-D0F80C9A01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03798"/>
            <a:ext cx="1264191" cy="1264191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BD9ACD76-444A-4869-B3E2-2997624BFE21}"/>
              </a:ext>
            </a:extLst>
          </p:cNvPr>
          <p:cNvSpPr/>
          <p:nvPr/>
        </p:nvSpPr>
        <p:spPr>
          <a:xfrm>
            <a:off x="189182" y="709896"/>
            <a:ext cx="2128622" cy="146422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55E3A-82AB-4E2A-9238-FFFE2E4ED82B}"/>
              </a:ext>
            </a:extLst>
          </p:cNvPr>
          <p:cNvSpPr txBox="1"/>
          <p:nvPr/>
        </p:nvSpPr>
        <p:spPr>
          <a:xfrm>
            <a:off x="475079" y="980345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코인은 왜 주식처럼 안 알려줄까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A143E4-B5CF-4EAC-9A2C-2CE00B947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86" y="0"/>
            <a:ext cx="5907098" cy="4267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4B4409-4902-4332-A0E3-7A689838C3A7}"/>
              </a:ext>
            </a:extLst>
          </p:cNvPr>
          <p:cNvSpPr txBox="1"/>
          <p:nvPr/>
        </p:nvSpPr>
        <p:spPr>
          <a:xfrm>
            <a:off x="264464" y="4516692"/>
            <a:ext cx="717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그러나 코인시장은 주식시장처럼 알려주지 않는 다는 것을 알게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029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582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4B4409-4902-4332-A0E3-7A689838C3A7}"/>
              </a:ext>
            </a:extLst>
          </p:cNvPr>
          <p:cNvSpPr txBox="1"/>
          <p:nvPr/>
        </p:nvSpPr>
        <p:spPr>
          <a:xfrm>
            <a:off x="827584" y="4382265"/>
            <a:ext cx="717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그렇게 횡단보도 앞에서 신호를 기다리다가 코인 신호등이 나오면 얼마나 좋을까 라는 생각을 하게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72D16E-7E57-4DD8-8674-43269718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" y="-6733"/>
            <a:ext cx="6428314" cy="41378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AA1152-104E-4B99-9C56-D0F80C9A01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96" y="1803853"/>
            <a:ext cx="1264191" cy="1264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155E3A-82AB-4E2A-9238-FFFE2E4ED82B}"/>
              </a:ext>
            </a:extLst>
          </p:cNvPr>
          <p:cNvSpPr txBox="1"/>
          <p:nvPr/>
        </p:nvSpPr>
        <p:spPr>
          <a:xfrm>
            <a:off x="7236296" y="590051"/>
            <a:ext cx="1656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코인도 신호등처럼 신호를 알려주면 얼마나 좋을까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BD9ACD76-444A-4869-B3E2-2997624BFE21}"/>
              </a:ext>
            </a:extLst>
          </p:cNvPr>
          <p:cNvSpPr/>
          <p:nvPr/>
        </p:nvSpPr>
        <p:spPr>
          <a:xfrm>
            <a:off x="7003819" y="295469"/>
            <a:ext cx="1989401" cy="1702547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40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7583" y="0"/>
            <a:ext cx="9144000" cy="5150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4E9FC9-EF32-412D-AB2E-0067FFA6E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" y="0"/>
            <a:ext cx="9144000" cy="514350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D5931B4-57C1-40AB-A805-DFDF92DE0B22}"/>
              </a:ext>
            </a:extLst>
          </p:cNvPr>
          <p:cNvSpPr/>
          <p:nvPr/>
        </p:nvSpPr>
        <p:spPr>
          <a:xfrm>
            <a:off x="1547664" y="3795886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499026F-05C3-4D93-825F-AF8D191B6B2F}"/>
              </a:ext>
            </a:extLst>
          </p:cNvPr>
          <p:cNvSpPr/>
          <p:nvPr/>
        </p:nvSpPr>
        <p:spPr>
          <a:xfrm>
            <a:off x="2915816" y="2864534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115ADC-A922-4FBC-B8DB-B61A7750F762}"/>
              </a:ext>
            </a:extLst>
          </p:cNvPr>
          <p:cNvSpPr/>
          <p:nvPr/>
        </p:nvSpPr>
        <p:spPr>
          <a:xfrm>
            <a:off x="8172400" y="3557094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CD6BE9-82B0-4149-A91E-C0A50A7F6EDF}"/>
              </a:ext>
            </a:extLst>
          </p:cNvPr>
          <p:cNvSpPr/>
          <p:nvPr/>
        </p:nvSpPr>
        <p:spPr>
          <a:xfrm>
            <a:off x="5940152" y="2283718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B5E32D-009C-486F-B30C-0DE1965E318F}"/>
              </a:ext>
            </a:extLst>
          </p:cNvPr>
          <p:cNvSpPr/>
          <p:nvPr/>
        </p:nvSpPr>
        <p:spPr>
          <a:xfrm>
            <a:off x="7308304" y="2756522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67125EB-95DD-4636-A4F1-C57097B91296}"/>
              </a:ext>
            </a:extLst>
          </p:cNvPr>
          <p:cNvSpPr/>
          <p:nvPr/>
        </p:nvSpPr>
        <p:spPr>
          <a:xfrm>
            <a:off x="3635896" y="3219822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DDDEF0-ED50-47C9-B477-6ED896F12DCB}"/>
              </a:ext>
            </a:extLst>
          </p:cNvPr>
          <p:cNvSpPr/>
          <p:nvPr/>
        </p:nvSpPr>
        <p:spPr>
          <a:xfrm>
            <a:off x="4824028" y="2864534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565774-CDF3-45D6-B630-5F736C38EF44}"/>
              </a:ext>
            </a:extLst>
          </p:cNvPr>
          <p:cNvSpPr/>
          <p:nvPr/>
        </p:nvSpPr>
        <p:spPr>
          <a:xfrm>
            <a:off x="2555776" y="3453342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3170E4-BBB6-445F-AED2-69C8FF128073}"/>
              </a:ext>
            </a:extLst>
          </p:cNvPr>
          <p:cNvSpPr/>
          <p:nvPr/>
        </p:nvSpPr>
        <p:spPr>
          <a:xfrm>
            <a:off x="4139952" y="2496703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6B708B-C73B-45FF-A9E7-EEDA18E943FE}"/>
              </a:ext>
            </a:extLst>
          </p:cNvPr>
          <p:cNvSpPr/>
          <p:nvPr/>
        </p:nvSpPr>
        <p:spPr>
          <a:xfrm>
            <a:off x="6588224" y="2999176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481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49">
            <a:extLst>
              <a:ext uri="{FF2B5EF4-FFF2-40B4-BE49-F238E27FC236}">
                <a16:creationId xmlns:a16="http://schemas.microsoft.com/office/drawing/2014/main" id="{7EEF7B81-0B24-4F13-8F36-4F517CE43691}"/>
              </a:ext>
            </a:extLst>
          </p:cNvPr>
          <p:cNvSpPr/>
          <p:nvPr/>
        </p:nvSpPr>
        <p:spPr>
          <a:xfrm>
            <a:off x="0" y="-28698"/>
            <a:ext cx="9144000" cy="5172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D5931B4-57C1-40AB-A805-DFDF92DE0B22}"/>
              </a:ext>
            </a:extLst>
          </p:cNvPr>
          <p:cNvSpPr/>
          <p:nvPr/>
        </p:nvSpPr>
        <p:spPr>
          <a:xfrm>
            <a:off x="8570233" y="4835534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499026F-05C3-4D93-825F-AF8D191B6B2F}"/>
              </a:ext>
            </a:extLst>
          </p:cNvPr>
          <p:cNvSpPr/>
          <p:nvPr/>
        </p:nvSpPr>
        <p:spPr>
          <a:xfrm rot="497436">
            <a:off x="8555465" y="1795400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115ADC-A922-4FBC-B8DB-B61A7750F762}"/>
              </a:ext>
            </a:extLst>
          </p:cNvPr>
          <p:cNvSpPr/>
          <p:nvPr/>
        </p:nvSpPr>
        <p:spPr>
          <a:xfrm>
            <a:off x="8547807" y="4527568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CD6BE9-82B0-4149-A91E-C0A50A7F6EDF}"/>
              </a:ext>
            </a:extLst>
          </p:cNvPr>
          <p:cNvSpPr/>
          <p:nvPr/>
        </p:nvSpPr>
        <p:spPr>
          <a:xfrm>
            <a:off x="8509425" y="808448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B5E32D-009C-486F-B30C-0DE1965E318F}"/>
              </a:ext>
            </a:extLst>
          </p:cNvPr>
          <p:cNvSpPr/>
          <p:nvPr/>
        </p:nvSpPr>
        <p:spPr>
          <a:xfrm>
            <a:off x="8524470" y="1476981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67125EB-95DD-4636-A4F1-C57097B91296}"/>
              </a:ext>
            </a:extLst>
          </p:cNvPr>
          <p:cNvSpPr/>
          <p:nvPr/>
        </p:nvSpPr>
        <p:spPr>
          <a:xfrm>
            <a:off x="8547807" y="2726834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DDDEF0-ED50-47C9-B477-6ED896F12DCB}"/>
              </a:ext>
            </a:extLst>
          </p:cNvPr>
          <p:cNvSpPr/>
          <p:nvPr/>
        </p:nvSpPr>
        <p:spPr>
          <a:xfrm>
            <a:off x="8547807" y="3905608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B565774-CDF3-45D6-B630-5F736C38EF44}"/>
              </a:ext>
            </a:extLst>
          </p:cNvPr>
          <p:cNvSpPr/>
          <p:nvPr/>
        </p:nvSpPr>
        <p:spPr>
          <a:xfrm>
            <a:off x="8547807" y="4203057"/>
            <a:ext cx="288032" cy="21602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33170E4-BBB6-445F-AED2-69C8FF128073}"/>
              </a:ext>
            </a:extLst>
          </p:cNvPr>
          <p:cNvSpPr/>
          <p:nvPr/>
        </p:nvSpPr>
        <p:spPr>
          <a:xfrm>
            <a:off x="8547807" y="3034042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36B708B-C73B-45FF-A9E7-EEDA18E943FE}"/>
              </a:ext>
            </a:extLst>
          </p:cNvPr>
          <p:cNvSpPr/>
          <p:nvPr/>
        </p:nvSpPr>
        <p:spPr>
          <a:xfrm>
            <a:off x="8519667" y="1146150"/>
            <a:ext cx="288032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FF30B0-B81F-44CC-A936-599827ED3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41" y="-21376"/>
            <a:ext cx="4670554" cy="51435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3D06680-D00E-469B-88EC-E0DE1CA3FD54}"/>
              </a:ext>
            </a:extLst>
          </p:cNvPr>
          <p:cNvSpPr/>
          <p:nvPr/>
        </p:nvSpPr>
        <p:spPr>
          <a:xfrm rot="497436">
            <a:off x="8533737" y="2072569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B78C530-BAF4-42BC-B75D-A60F2B8DB9B6}"/>
              </a:ext>
            </a:extLst>
          </p:cNvPr>
          <p:cNvSpPr/>
          <p:nvPr/>
        </p:nvSpPr>
        <p:spPr>
          <a:xfrm rot="497436">
            <a:off x="8557711" y="2407035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BEDAF52-65F5-4E17-9283-EC39E73E10C7}"/>
              </a:ext>
            </a:extLst>
          </p:cNvPr>
          <p:cNvSpPr/>
          <p:nvPr/>
        </p:nvSpPr>
        <p:spPr>
          <a:xfrm rot="497436">
            <a:off x="8547807" y="3348298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14D1F4-337B-42C7-8145-8A71329AB15D}"/>
              </a:ext>
            </a:extLst>
          </p:cNvPr>
          <p:cNvSpPr/>
          <p:nvPr/>
        </p:nvSpPr>
        <p:spPr>
          <a:xfrm rot="497436">
            <a:off x="8555465" y="3603847"/>
            <a:ext cx="288032" cy="2160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75097-66C1-41FA-8A15-3805FE415A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238430"/>
            <a:ext cx="1264191" cy="1264191"/>
          </a:xfrm>
          <a:prstGeom prst="rect">
            <a:avLst/>
          </a:prstGeom>
        </p:spPr>
      </p:pic>
      <p:sp>
        <p:nvSpPr>
          <p:cNvPr id="26" name="말풍선: 타원형 25">
            <a:extLst>
              <a:ext uri="{FF2B5EF4-FFF2-40B4-BE49-F238E27FC236}">
                <a16:creationId xmlns:a16="http://schemas.microsoft.com/office/drawing/2014/main" id="{33A3BB47-7988-4F03-8376-77C256327D9A}"/>
              </a:ext>
            </a:extLst>
          </p:cNvPr>
          <p:cNvSpPr/>
          <p:nvPr/>
        </p:nvSpPr>
        <p:spPr>
          <a:xfrm>
            <a:off x="379392" y="411510"/>
            <a:ext cx="2896464" cy="2345118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C40AB-83B4-4C20-BB9C-BB602AE8E813}"/>
              </a:ext>
            </a:extLst>
          </p:cNvPr>
          <p:cNvSpPr txBox="1"/>
          <p:nvPr/>
        </p:nvSpPr>
        <p:spPr>
          <a:xfrm>
            <a:off x="768532" y="770814"/>
            <a:ext cx="21181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코인도 이런 식으로 변동성과 시계열 분석결과에 따라 추천도를 정해주면 참 좋을 것 같은데</a:t>
            </a:r>
            <a:r>
              <a:rPr lang="en-US" altLang="ko-KR" sz="1600" dirty="0"/>
              <a:t>.. </a:t>
            </a:r>
            <a:r>
              <a:rPr lang="ko-KR" altLang="en-US" sz="1600" dirty="0"/>
              <a:t>방법이 없을까</a:t>
            </a:r>
            <a:r>
              <a:rPr lang="en-US" altLang="ko-KR" sz="1600" dirty="0"/>
              <a:t>?</a:t>
            </a:r>
            <a:endParaRPr lang="ko-KR" alt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C199DD-BB14-46B5-91A0-7AF157C893FC}"/>
              </a:ext>
            </a:extLst>
          </p:cNvPr>
          <p:cNvSpPr txBox="1"/>
          <p:nvPr/>
        </p:nvSpPr>
        <p:spPr>
          <a:xfrm>
            <a:off x="8124532" y="21376"/>
            <a:ext cx="1078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인공지능 </a:t>
            </a:r>
            <a:endParaRPr lang="en-US" altLang="ko-KR" sz="1600" dirty="0"/>
          </a:p>
          <a:p>
            <a:r>
              <a:rPr lang="ko-KR" altLang="en-US" sz="1600" dirty="0"/>
              <a:t>  추천도</a:t>
            </a:r>
          </a:p>
        </p:txBody>
      </p:sp>
    </p:spTree>
    <p:extLst>
      <p:ext uri="{BB962C8B-B14F-4D97-AF65-F5344CB8AC3E}">
        <p14:creationId xmlns:p14="http://schemas.microsoft.com/office/powerpoint/2010/main" val="109969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5746" y="3075805"/>
            <a:ext cx="4788532" cy="576063"/>
          </a:xfrm>
        </p:spPr>
        <p:txBody>
          <a:bodyPr/>
          <a:lstStyle/>
          <a:p>
            <a:r>
              <a:rPr lang="en-US" altLang="ko-KR" sz="1800" dirty="0"/>
              <a:t>3.</a:t>
            </a:r>
            <a:r>
              <a:rPr lang="ko-KR" altLang="en-US" sz="1800" dirty="0"/>
              <a:t> 이 외의 아이디어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1780" y="3363837"/>
            <a:ext cx="4176464" cy="1152128"/>
          </a:xfrm>
        </p:spPr>
        <p:txBody>
          <a:bodyPr/>
          <a:lstStyle/>
          <a:p>
            <a:pPr lvl="0"/>
            <a:r>
              <a:rPr lang="ko-KR" altLang="en-US" dirty="0"/>
              <a:t>이 외의 아이디어 참고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5440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90754" y="231491"/>
            <a:ext cx="9144000" cy="576064"/>
          </a:xfrm>
        </p:spPr>
        <p:txBody>
          <a:bodyPr/>
          <a:lstStyle/>
          <a:p>
            <a:r>
              <a:rPr lang="ko-KR" altLang="en-US" dirty="0"/>
              <a:t>   이 외의 아이디어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9365" y="2984379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4837709" y="3374213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ed Rectangle 27"/>
          <p:cNvSpPr/>
          <p:nvPr/>
        </p:nvSpPr>
        <p:spPr>
          <a:xfrm>
            <a:off x="4016712" y="3950218"/>
            <a:ext cx="329069" cy="2527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31537" y="1450264"/>
            <a:ext cx="2634328" cy="524145"/>
            <a:chOff x="770238" y="3579862"/>
            <a:chExt cx="2093059" cy="524145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0238" y="382700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인구감소에 따른 지방소멸 예측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6257" y="274336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향후 물가상승 예측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79084" y="3481747"/>
            <a:ext cx="2838403" cy="461665"/>
            <a:chOff x="803640" y="3439468"/>
            <a:chExt cx="2255203" cy="461665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99186" y="3439468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내가 좋아하는 팀이 이번 경기에서 이길 수 있을까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78135" y="1943242"/>
            <a:ext cx="2594265" cy="478104"/>
            <a:chOff x="802069" y="3579862"/>
            <a:chExt cx="2061228" cy="478104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2069" y="3596301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인구감소에 따른 소득과 지출 미래예측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554510" y="307372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가덕도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신공항을 짓는 것이 합리적인  선택인가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145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520" y="241083"/>
            <a:ext cx="9144000" cy="576064"/>
          </a:xfrm>
        </p:spPr>
        <p:txBody>
          <a:bodyPr/>
          <a:lstStyle/>
          <a:p>
            <a:r>
              <a:rPr lang="ko-KR" altLang="en-US" dirty="0"/>
              <a:t>이 외의 아이디어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9365" y="2984379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4837709" y="3374213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ed Rectangle 27"/>
          <p:cNvSpPr/>
          <p:nvPr/>
        </p:nvSpPr>
        <p:spPr>
          <a:xfrm>
            <a:off x="4016712" y="3950218"/>
            <a:ext cx="329069" cy="2527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31537" y="1450264"/>
            <a:ext cx="2634328" cy="524145"/>
            <a:chOff x="770238" y="3579862"/>
            <a:chExt cx="2093059" cy="524145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0238" y="382700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미래의 지역별 거주인구 예측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66257" y="274336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미래의 직업은 어떻게 바뀔까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79084" y="3622141"/>
            <a:ext cx="3007105" cy="339372"/>
            <a:chOff x="803640" y="3579862"/>
            <a:chExt cx="2389242" cy="339372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79684" y="3642235"/>
              <a:ext cx="2213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우리는 살면서 이직을 몇 번 하게 될까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78135" y="1943242"/>
            <a:ext cx="2594265" cy="478104"/>
            <a:chOff x="802069" y="3579862"/>
            <a:chExt cx="2061228" cy="478104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2069" y="3596301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학자금대출을 받아 대학에 가는 것은 합리적인 선택인가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?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554510" y="307372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나는 언제까지 이 회사를 계속 다닐 수 있을까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1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0520" y="241083"/>
            <a:ext cx="9144000" cy="576064"/>
          </a:xfrm>
        </p:spPr>
        <p:txBody>
          <a:bodyPr/>
          <a:lstStyle/>
          <a:p>
            <a:r>
              <a:rPr lang="ko-KR" altLang="en-US" dirty="0"/>
              <a:t>이 외의 아이디어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55304" y="3714285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79084" y="402903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lock Arc 14"/>
          <p:cNvSpPr/>
          <p:nvPr/>
        </p:nvSpPr>
        <p:spPr>
          <a:xfrm rot="16200000">
            <a:off x="4014542" y="1964387"/>
            <a:ext cx="333413" cy="33363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029365" y="2984379"/>
            <a:ext cx="303765" cy="25392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Teardrop 6"/>
          <p:cNvSpPr/>
          <p:nvPr/>
        </p:nvSpPr>
        <p:spPr>
          <a:xfrm rot="8100000">
            <a:off x="4788090" y="2476216"/>
            <a:ext cx="293279" cy="29328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/>
          <p:cNvSpPr/>
          <p:nvPr/>
        </p:nvSpPr>
        <p:spPr>
          <a:xfrm rot="2700000">
            <a:off x="4837709" y="3374213"/>
            <a:ext cx="223629" cy="4254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ounded Rectangle 27"/>
          <p:cNvSpPr/>
          <p:nvPr/>
        </p:nvSpPr>
        <p:spPr>
          <a:xfrm>
            <a:off x="4016712" y="3950218"/>
            <a:ext cx="329069" cy="2527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845123" y="1450264"/>
            <a:ext cx="2720742" cy="583785"/>
            <a:chOff x="701579" y="3579862"/>
            <a:chExt cx="2161718" cy="583785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1579" y="370198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역대 패션의 변화에 따른 </a:t>
              </a:r>
              <a:r>
                <a:rPr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앞으로의패션트랜드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예측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10812" y="2469964"/>
            <a:ext cx="282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서울특별시 공공자전거 이용현황을 통해  바라보는 미래 공공자전거 지역별 수요예측 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79084" y="3622141"/>
            <a:ext cx="3007105" cy="339372"/>
            <a:chOff x="803640" y="3579862"/>
            <a:chExt cx="2389242" cy="339372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79684" y="3642235"/>
              <a:ext cx="2213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80112" y="1853411"/>
            <a:ext cx="2592288" cy="646331"/>
            <a:chOff x="803640" y="3490031"/>
            <a:chExt cx="2059657" cy="646331"/>
          </a:xfrm>
        </p:grpSpPr>
        <p:sp>
          <p:nvSpPr>
            <p:cNvPr id="51" name="TextBox 50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7742" y="3490031"/>
              <a:ext cx="1975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역대 멜론차트로 살펴보는 한국 대중가요의 변화와 향후 대중가요의 변화 예측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554510" y="307372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역대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식품트랜드를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통해 미래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식품트랜드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예측하기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66A7CB-FBFE-4796-A996-98328EDB2CAE}"/>
              </a:ext>
            </a:extLst>
          </p:cNvPr>
          <p:cNvSpPr txBox="1"/>
          <p:nvPr/>
        </p:nvSpPr>
        <p:spPr>
          <a:xfrm>
            <a:off x="965279" y="3488553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점점 아파지는 지구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미래의 지구 환경은 어떻게 될까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???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37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빅데이터 공모전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ko-KR" altLang="en-US" dirty="0"/>
              <a:t>현재 운영중인 빅데이터 공모전 알아보기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13480" y="2668266"/>
            <a:ext cx="3894936" cy="576063"/>
          </a:xfrm>
        </p:spPr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산업통상자원부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3480" y="3316338"/>
            <a:ext cx="3894936" cy="288032"/>
          </a:xfrm>
        </p:spPr>
        <p:txBody>
          <a:bodyPr/>
          <a:lstStyle/>
          <a:p>
            <a:pPr lvl="0"/>
            <a:r>
              <a:rPr lang="ko-KR" altLang="en-US" sz="2000" b="1" dirty="0"/>
              <a:t>공모전</a:t>
            </a:r>
            <a:endParaRPr lang="en-US" altLang="ko-KR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08992" y="3468084"/>
            <a:ext cx="3312368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제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9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회 공공데이터 활용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BI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공모전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  <a:hlinkClick r:id="rId2"/>
              </a:rPr>
              <a:t>http://www.datacontest.kr/apply/applyAdd/3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E8684E5-C68F-457D-85CF-D22C82CB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28610E-EF9B-4722-BE2B-F24E8E7D8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" y="0"/>
            <a:ext cx="91443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6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4532" y="2654168"/>
            <a:ext cx="3894936" cy="576063"/>
          </a:xfrm>
        </p:spPr>
        <p:txBody>
          <a:bodyPr/>
          <a:lstStyle/>
          <a:p>
            <a:r>
              <a:rPr lang="en-US" altLang="ko-KR" sz="2800" dirty="0"/>
              <a:t>2. </a:t>
            </a:r>
            <a:r>
              <a:rPr lang="ko-KR" altLang="en-US" sz="2800" dirty="0"/>
              <a:t>금융보안원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13480" y="3316338"/>
            <a:ext cx="3894936" cy="288032"/>
          </a:xfrm>
        </p:spPr>
        <p:txBody>
          <a:bodyPr/>
          <a:lstStyle/>
          <a:p>
            <a:pPr lvl="0"/>
            <a:r>
              <a:rPr lang="en-US" altLang="ko-KR" sz="2000" b="1" dirty="0"/>
              <a:t>2021 </a:t>
            </a:r>
            <a:r>
              <a:rPr lang="ko-KR" altLang="en-US" sz="2000" b="1" dirty="0"/>
              <a:t>금융데이터 경진대회</a:t>
            </a:r>
            <a:endParaRPr lang="en-US" altLang="ko-KR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19872" y="3676379"/>
            <a:ext cx="3312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참가접수기간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5/25 ~ 7/12</a:t>
            </a:r>
          </a:p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  <a:hlinkClick r:id="rId2"/>
              </a:rPr>
              <a:t>https://www.findatacontest2021.com/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988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1316</Words>
  <Application>Microsoft Office PowerPoint</Application>
  <PresentationFormat>화면 슬라이드 쇼(16:9)</PresentationFormat>
  <Paragraphs>217</Paragraphs>
  <Slides>48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맑은 고딕</vt:lpstr>
      <vt:lpstr>함초롬바탕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권 혁란</cp:lastModifiedBy>
  <cp:revision>133</cp:revision>
  <dcterms:created xsi:type="dcterms:W3CDTF">2016-12-05T23:26:54Z</dcterms:created>
  <dcterms:modified xsi:type="dcterms:W3CDTF">2021-06-06T14:45:48Z</dcterms:modified>
</cp:coreProperties>
</file>